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429124" y="1071546"/>
            <a:ext cx="4714876" cy="254159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uk-UA" smtClean="0"/>
              <a:t>Образец заголовка</a:t>
            </a:r>
            <a:endParaRPr lang="uk-UA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429124" y="3643314"/>
            <a:ext cx="4714876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Образец подзаголовка</a:t>
            </a:r>
            <a:endParaRPr lang="uk-UA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37901-EF63-42A1-9DF4-F782F2A2DDDA}" type="datetimeFigureOut">
              <a:rPr lang="uk-UA" smtClean="0"/>
              <a:pPr/>
              <a:t>12.02.2013</a:t>
            </a:fld>
            <a:endParaRPr lang="uk-UA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63B8-D2D2-45A5-86C3-1A462D648CC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-3922147" y="-452802"/>
            <a:ext cx="12608947" cy="657896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37901-EF63-42A1-9DF4-F782F2A2DDDA}" type="datetimeFigureOut">
              <a:rPr lang="uk-UA" smtClean="0"/>
              <a:pPr/>
              <a:t>12.02.2013</a:t>
            </a:fld>
            <a:endParaRPr lang="uk-UA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63B8-D2D2-45A5-86C3-1A462D648CC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текст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37901-EF63-42A1-9DF4-F782F2A2DDDA}" type="datetimeFigureOut">
              <a:rPr lang="uk-UA" smtClean="0"/>
              <a:pPr/>
              <a:t>12.02.2013</a:t>
            </a:fld>
            <a:endParaRPr lang="uk-UA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63B8-D2D2-45A5-86C3-1A462D648CC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37901-EF63-42A1-9DF4-F782F2A2DDDA}" type="datetimeFigureOut">
              <a:rPr lang="uk-UA" smtClean="0"/>
              <a:pPr/>
              <a:t>12.02.2013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63B8-D2D2-45A5-86C3-1A462D648CC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uk-UA" smtClean="0"/>
              <a:t>Образец заголовка</a:t>
            </a:r>
            <a:endParaRPr lang="uk-UA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37901-EF63-42A1-9DF4-F782F2A2DDDA}" type="datetimeFigureOut">
              <a:rPr lang="uk-UA" smtClean="0"/>
              <a:pPr/>
              <a:t>12.02.2013</a:t>
            </a:fld>
            <a:endParaRPr lang="uk-UA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63B8-D2D2-45A5-86C3-1A462D648CC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2910" y="2071678"/>
            <a:ext cx="5143536" cy="2000264"/>
          </a:xfrm>
        </p:spPr>
        <p:txBody>
          <a:bodyPr anchor="t"/>
          <a:lstStyle>
            <a:lvl1pPr algn="l">
              <a:defRPr sz="4000" b="1" cap="all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uk-UA" smtClean="0"/>
              <a:t>Образец заголовка</a:t>
            </a:r>
            <a:endParaRPr lang="uk-UA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42910" y="571480"/>
            <a:ext cx="5143536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37901-EF63-42A1-9DF4-F782F2A2DDDA}" type="datetimeFigureOut">
              <a:rPr lang="uk-UA" smtClean="0"/>
              <a:pPr/>
              <a:t>12.02.2013</a:t>
            </a:fld>
            <a:endParaRPr lang="uk-UA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63B8-D2D2-45A5-86C3-1A462D648CC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Заголовок и две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uk-UA" smtClean="0"/>
              <a:t>Образец заголовка</a:t>
            </a:r>
            <a:endParaRPr lang="uk-UA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37901-EF63-42A1-9DF4-F782F2A2DDDA}" type="datetimeFigureOut">
              <a:rPr lang="uk-UA" smtClean="0"/>
              <a:pPr/>
              <a:t>12.02.2013</a:t>
            </a:fld>
            <a:endParaRPr lang="uk-UA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63B8-D2D2-45A5-86C3-1A462D648CC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Заголовок и 2 именованные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37901-EF63-42A1-9DF4-F782F2A2DDDA}" type="datetimeFigureOut">
              <a:rPr lang="uk-UA" smtClean="0"/>
              <a:pPr/>
              <a:t>12.02.2013</a:t>
            </a:fld>
            <a:endParaRPr lang="uk-UA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63B8-D2D2-45A5-86C3-1A462D648CC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Заголовок тольк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37901-EF63-42A1-9DF4-F782F2A2DDDA}" type="datetimeFigureOut">
              <a:rPr lang="uk-UA" smtClean="0"/>
              <a:pPr/>
              <a:t>12.02.2013</a:t>
            </a:fld>
            <a:endParaRPr lang="uk-UA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63B8-D2D2-45A5-86C3-1A462D648CC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37901-EF63-42A1-9DF4-F782F2A2DDDA}" type="datetimeFigureOut">
              <a:rPr lang="uk-UA" smtClean="0"/>
              <a:pPr/>
              <a:t>12.02.2013</a:t>
            </a:fld>
            <a:endParaRPr lang="uk-UA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63B8-D2D2-45A5-86C3-1A462D648CC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Заголовок сле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37901-EF63-42A1-9DF4-F782F2A2DDDA}" type="datetimeFigureOut">
              <a:rPr lang="uk-UA" smtClean="0"/>
              <a:pPr/>
              <a:t>12.02.2013</a:t>
            </a:fld>
            <a:endParaRPr lang="uk-UA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63B8-D2D2-45A5-86C3-1A462D648CC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Вставка рисунка</a:t>
            </a:r>
            <a:endParaRPr lang="uk-UA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37901-EF63-42A1-9DF4-F782F2A2DDDA}" type="datetimeFigureOut">
              <a:rPr lang="uk-UA" smtClean="0"/>
              <a:pPr/>
              <a:t>12.02.2013</a:t>
            </a:fld>
            <a:endParaRPr lang="uk-UA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63B8-D2D2-45A5-86C3-1A462D648CC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3" name="Picture 15" descr="C:\Users\malves\AppData\Local\Microsoft\Windows\Temporary Internet Files\Content.IE5\SGE5N6DW\MPj04387460000[1].jpg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5143499" cy="6858000"/>
          </a:xfrm>
          <a:prstGeom prst="rect">
            <a:avLst/>
          </a:prstGeom>
          <a:noFill/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Образец заголовка</a:t>
            </a:r>
            <a:endParaRPr lang="uk-UA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37901-EF63-42A1-9DF4-F782F2A2DDDA}" type="datetimeFigureOut">
              <a:rPr lang="uk-UA" smtClean="0"/>
              <a:pPr/>
              <a:t>12.02.2013</a:t>
            </a:fld>
            <a:endParaRPr lang="uk-UA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C63B8-D2D2-45A5-86C3-1A462D648CC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2500306"/>
            <a:ext cx="9144000" cy="1512887"/>
          </a:xfrm>
        </p:spPr>
        <p:txBody>
          <a:bodyPr/>
          <a:lstStyle/>
          <a:p>
            <a:pPr eaLnBrk="1" hangingPunct="1"/>
            <a:r>
              <a:rPr lang="uk-UA" sz="4000" dirty="0" smtClean="0">
                <a:solidFill>
                  <a:srgbClr val="FF0000"/>
                </a:solidFill>
                <a:latin typeface="Times New Roman" pitchFamily="18" charset="0"/>
              </a:rPr>
              <a:t>Хвороби статевої системи</a:t>
            </a:r>
            <a:endParaRPr lang="ru-RU" sz="4000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836613"/>
            <a:ext cx="7700962" cy="863600"/>
          </a:xfrm>
        </p:spPr>
        <p:txBody>
          <a:bodyPr/>
          <a:lstStyle/>
          <a:p>
            <a:pPr eaLnBrk="1" hangingPunct="1"/>
            <a:r>
              <a:rPr lang="uk-UA" sz="3600" b="0" smtClean="0">
                <a:latin typeface="Times New Roman" pitchFamily="18" charset="0"/>
              </a:rPr>
              <a:t>ГОНОРЕЯ</a:t>
            </a:r>
            <a:r>
              <a:rPr lang="uk-UA" smtClean="0"/>
              <a:t> </a:t>
            </a:r>
            <a:endParaRPr lang="ru-RU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916113"/>
            <a:ext cx="8062912" cy="4608512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uk-UA" sz="2400" b="1" smtClean="0">
                <a:latin typeface="Times New Roman" pitchFamily="18" charset="0"/>
              </a:rPr>
              <a:t>	Збудник гонореї</a:t>
            </a:r>
            <a:r>
              <a:rPr lang="uk-UA" sz="2400" smtClean="0">
                <a:latin typeface="Times New Roman" pitchFamily="18" charset="0"/>
              </a:rPr>
              <a:t> – бактерія Neіsserіa gonorrhoeae, звичайно називана гонококом. </a:t>
            </a:r>
          </a:p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uk-UA" sz="2400" smtClean="0">
                <a:latin typeface="Times New Roman" pitchFamily="18" charset="0"/>
              </a:rPr>
              <a:t>    Гонорея передається при прямому контакті, як правило при незахищених статевих  контактах, і не залишає після себе імунітету.</a:t>
            </a:r>
            <a:endParaRPr lang="ru-RU" sz="2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052513"/>
            <a:ext cx="8497887" cy="5472112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uk-UA" sz="2400" b="0" dirty="0" smtClean="0">
                <a:solidFill>
                  <a:srgbClr val="FAFA20"/>
                </a:solidFill>
                <a:latin typeface="Times New Roman" pitchFamily="18" charset="0"/>
              </a:rPr>
              <a:t>	</a:t>
            </a:r>
            <a:r>
              <a:rPr lang="uk-UA" sz="2400" dirty="0" smtClean="0">
                <a:solidFill>
                  <a:srgbClr val="FF0000"/>
                </a:solidFill>
                <a:latin typeface="Times New Roman" pitchFamily="18" charset="0"/>
              </a:rPr>
              <a:t>Клінічні прояви</a:t>
            </a:r>
            <a:r>
              <a:rPr lang="uk-UA" sz="2400" dirty="0" smtClean="0">
                <a:solidFill>
                  <a:srgbClr val="FAFA20"/>
                </a:solidFill>
                <a:latin typeface="Times New Roman" pitchFamily="18" charset="0"/>
              </a:rPr>
              <a:t>:</a:t>
            </a:r>
            <a:br>
              <a:rPr lang="uk-UA" sz="2400" dirty="0" smtClean="0">
                <a:solidFill>
                  <a:srgbClr val="FAFA20"/>
                </a:solidFill>
                <a:latin typeface="Times New Roman" pitchFamily="18" charset="0"/>
              </a:rPr>
            </a:br>
            <a:r>
              <a:rPr lang="uk-UA" sz="2400" b="0" dirty="0" smtClean="0">
                <a:latin typeface="Times New Roman" pitchFamily="18" charset="0"/>
              </a:rPr>
              <a:t>- гонорейний уретрит (чоловіки);</a:t>
            </a:r>
            <a:br>
              <a:rPr lang="uk-UA" sz="2400" b="0" dirty="0" smtClean="0">
                <a:latin typeface="Times New Roman" pitchFamily="18" charset="0"/>
              </a:rPr>
            </a:br>
            <a:r>
              <a:rPr lang="uk-UA" sz="2400" b="0" dirty="0" smtClean="0">
                <a:latin typeface="Times New Roman" pitchFamily="18" charset="0"/>
              </a:rPr>
              <a:t>- гонорейний </a:t>
            </a:r>
            <a:r>
              <a:rPr lang="uk-UA" sz="2400" b="0" dirty="0" err="1" smtClean="0">
                <a:latin typeface="Times New Roman" pitchFamily="18" charset="0"/>
              </a:rPr>
              <a:t>цервіцит</a:t>
            </a:r>
            <a:r>
              <a:rPr lang="uk-UA" sz="2400" b="0" dirty="0" smtClean="0">
                <a:latin typeface="Times New Roman" pitchFamily="18" charset="0"/>
              </a:rPr>
              <a:t> (жінки).</a:t>
            </a:r>
            <a:br>
              <a:rPr lang="uk-UA" sz="2400" b="0" dirty="0" smtClean="0">
                <a:latin typeface="Times New Roman" pitchFamily="18" charset="0"/>
              </a:rPr>
            </a:br>
            <a:r>
              <a:rPr lang="uk-UA" sz="2400" b="0" dirty="0" smtClean="0">
                <a:latin typeface="Times New Roman" pitchFamily="18" charset="0"/>
              </a:rPr>
              <a:t/>
            </a:r>
            <a:br>
              <a:rPr lang="uk-UA" sz="2400" b="0" dirty="0" smtClean="0">
                <a:latin typeface="Times New Roman" pitchFamily="18" charset="0"/>
              </a:rPr>
            </a:br>
            <a:r>
              <a:rPr lang="uk-UA" sz="2400" b="0" dirty="0" smtClean="0">
                <a:latin typeface="Times New Roman" pitchFamily="18" charset="0"/>
              </a:rPr>
              <a:t>	</a:t>
            </a:r>
            <a:r>
              <a:rPr lang="uk-UA" sz="2400" dirty="0" smtClean="0">
                <a:solidFill>
                  <a:srgbClr val="FF0000"/>
                </a:solidFill>
                <a:latin typeface="Times New Roman" pitchFamily="18" charset="0"/>
              </a:rPr>
              <a:t>Ускладнення: </a:t>
            </a:r>
            <a:r>
              <a:rPr lang="uk-UA" sz="2400" dirty="0" smtClean="0">
                <a:solidFill>
                  <a:srgbClr val="FAFA20"/>
                </a:solidFill>
                <a:latin typeface="Times New Roman" pitchFamily="18" charset="0"/>
              </a:rPr>
              <a:t/>
            </a:r>
            <a:br>
              <a:rPr lang="uk-UA" sz="2400" dirty="0" smtClean="0">
                <a:solidFill>
                  <a:srgbClr val="FAFA20"/>
                </a:solidFill>
                <a:latin typeface="Times New Roman" pitchFamily="18" charset="0"/>
              </a:rPr>
            </a:br>
            <a:r>
              <a:rPr lang="uk-UA" sz="2400" b="0" dirty="0" smtClean="0">
                <a:solidFill>
                  <a:srgbClr val="FAFA20"/>
                </a:solidFill>
                <a:latin typeface="Times New Roman" pitchFamily="18" charset="0"/>
              </a:rPr>
              <a:t>- </a:t>
            </a:r>
            <a:r>
              <a:rPr lang="uk-UA" sz="2400" b="0" dirty="0" smtClean="0">
                <a:latin typeface="Times New Roman" pitchFamily="18" charset="0"/>
              </a:rPr>
              <a:t>ураження суглобів,  головного мозку, </a:t>
            </a:r>
            <a:br>
              <a:rPr lang="uk-UA" sz="2400" b="0" dirty="0" smtClean="0">
                <a:latin typeface="Times New Roman" pitchFamily="18" charset="0"/>
              </a:rPr>
            </a:br>
            <a:r>
              <a:rPr lang="uk-UA" sz="2400" b="0" dirty="0" smtClean="0">
                <a:latin typeface="Times New Roman" pitchFamily="18" charset="0"/>
              </a:rPr>
              <a:t>- тазовий перитоніт, </a:t>
            </a:r>
            <a:br>
              <a:rPr lang="uk-UA" sz="2400" b="0" dirty="0" smtClean="0">
                <a:latin typeface="Times New Roman" pitchFamily="18" charset="0"/>
              </a:rPr>
            </a:br>
            <a:r>
              <a:rPr lang="uk-UA" sz="2400" b="0" dirty="0" smtClean="0">
                <a:latin typeface="Times New Roman" pitchFamily="18" charset="0"/>
              </a:rPr>
              <a:t>- безпліддя.</a:t>
            </a:r>
            <a:br>
              <a:rPr lang="uk-UA" sz="2400" b="0" dirty="0" smtClean="0">
                <a:latin typeface="Times New Roman" pitchFamily="18" charset="0"/>
              </a:rPr>
            </a:br>
            <a:r>
              <a:rPr lang="uk-UA" sz="2400" b="0" dirty="0" smtClean="0">
                <a:latin typeface="Times New Roman" pitchFamily="18" charset="0"/>
              </a:rPr>
              <a:t/>
            </a:r>
            <a:br>
              <a:rPr lang="uk-UA" sz="2400" b="0" dirty="0" smtClean="0">
                <a:latin typeface="Times New Roman" pitchFamily="18" charset="0"/>
              </a:rPr>
            </a:br>
            <a:r>
              <a:rPr lang="uk-UA" sz="2400" b="0" dirty="0" smtClean="0">
                <a:latin typeface="Times New Roman" pitchFamily="18" charset="0"/>
              </a:rPr>
              <a:t>	</a:t>
            </a:r>
            <a:r>
              <a:rPr lang="uk-UA" sz="2400" dirty="0" smtClean="0">
                <a:solidFill>
                  <a:srgbClr val="FF0000"/>
                </a:solidFill>
                <a:latin typeface="Times New Roman" pitchFamily="18" charset="0"/>
              </a:rPr>
              <a:t>Діагностика:</a:t>
            </a:r>
            <a:r>
              <a:rPr lang="uk-UA" sz="2400" dirty="0" smtClean="0">
                <a:solidFill>
                  <a:srgbClr val="FAFA20"/>
                </a:solidFill>
                <a:latin typeface="Times New Roman" pitchFamily="18" charset="0"/>
              </a:rPr>
              <a:t/>
            </a:r>
            <a:br>
              <a:rPr lang="uk-UA" sz="2400" dirty="0" smtClean="0">
                <a:solidFill>
                  <a:srgbClr val="FAFA20"/>
                </a:solidFill>
                <a:latin typeface="Times New Roman" pitchFamily="18" charset="0"/>
              </a:rPr>
            </a:br>
            <a:r>
              <a:rPr lang="uk-UA" sz="2400" b="0" dirty="0" smtClean="0">
                <a:latin typeface="Times New Roman" pitchFamily="18" charset="0"/>
              </a:rPr>
              <a:t>   бактеріоскопія </a:t>
            </a:r>
            <a:br>
              <a:rPr lang="uk-UA" sz="2400" b="0" dirty="0" smtClean="0">
                <a:latin typeface="Times New Roman" pitchFamily="18" charset="0"/>
              </a:rPr>
            </a:br>
            <a:r>
              <a:rPr lang="uk-UA" sz="2400" b="0" dirty="0" smtClean="0">
                <a:latin typeface="Times New Roman" pitchFamily="18" charset="0"/>
              </a:rPr>
              <a:t/>
            </a:r>
            <a:br>
              <a:rPr lang="uk-UA" sz="2400" b="0" dirty="0" smtClean="0">
                <a:latin typeface="Times New Roman" pitchFamily="18" charset="0"/>
              </a:rPr>
            </a:br>
            <a:r>
              <a:rPr lang="uk-UA" sz="2400" b="0" dirty="0" smtClean="0">
                <a:solidFill>
                  <a:srgbClr val="FAFA20"/>
                </a:solidFill>
                <a:latin typeface="Times New Roman" pitchFamily="18" charset="0"/>
              </a:rPr>
              <a:t>	</a:t>
            </a:r>
            <a:r>
              <a:rPr lang="uk-UA" sz="2400" dirty="0" smtClean="0">
                <a:solidFill>
                  <a:srgbClr val="FF0000"/>
                </a:solidFill>
                <a:latin typeface="Times New Roman" pitchFamily="18" charset="0"/>
              </a:rPr>
              <a:t>Лікування:</a:t>
            </a:r>
            <a:r>
              <a:rPr lang="uk-UA" sz="2400" dirty="0" smtClean="0">
                <a:solidFill>
                  <a:srgbClr val="FAFA20"/>
                </a:solidFill>
                <a:latin typeface="Times New Roman" pitchFamily="18" charset="0"/>
              </a:rPr>
              <a:t/>
            </a:r>
            <a:br>
              <a:rPr lang="uk-UA" sz="2400" dirty="0" smtClean="0">
                <a:solidFill>
                  <a:srgbClr val="FAFA20"/>
                </a:solidFill>
                <a:latin typeface="Times New Roman" pitchFamily="18" charset="0"/>
              </a:rPr>
            </a:br>
            <a:r>
              <a:rPr lang="uk-UA" sz="2400" b="0" dirty="0" smtClean="0">
                <a:latin typeface="Times New Roman" pitchFamily="18" charset="0"/>
              </a:rPr>
              <a:t>   антибіотики </a:t>
            </a:r>
            <a:br>
              <a:rPr lang="uk-UA" sz="2400" b="0" dirty="0" smtClean="0">
                <a:latin typeface="Times New Roman" pitchFamily="18" charset="0"/>
              </a:rPr>
            </a:br>
            <a:endParaRPr lang="uk-UA" sz="2400" b="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196975"/>
            <a:ext cx="8424863" cy="1223963"/>
          </a:xfrm>
        </p:spPr>
        <p:txBody>
          <a:bodyPr/>
          <a:lstStyle/>
          <a:p>
            <a:pPr algn="l" eaLnBrk="1" hangingPunct="1"/>
            <a:r>
              <a:rPr lang="uk-UA" sz="2800" dirty="0" smtClean="0">
                <a:latin typeface="Times New Roman" pitchFamily="18" charset="0"/>
              </a:rPr>
              <a:t>Інші інфекції, що передаються статевим шляхом</a:t>
            </a:r>
            <a:br>
              <a:rPr lang="uk-UA" sz="2800" dirty="0" smtClean="0">
                <a:latin typeface="Times New Roman" pitchFamily="18" charset="0"/>
              </a:rPr>
            </a:br>
            <a:r>
              <a:rPr lang="uk-UA" sz="2800" i="1" dirty="0" smtClean="0">
                <a:latin typeface="Times New Roman" pitchFamily="18" charset="0"/>
              </a:rPr>
              <a:t> З переважним ураженням  статевих органів</a:t>
            </a:r>
            <a:r>
              <a:rPr lang="uk-UA" sz="4000" dirty="0" smtClean="0"/>
              <a:t> </a:t>
            </a:r>
            <a:endParaRPr lang="ru-RU" sz="4000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636838"/>
            <a:ext cx="8353425" cy="3960812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uk-UA" sz="2800" b="1" smtClean="0">
                <a:latin typeface="Times New Roman" pitchFamily="18" charset="0"/>
              </a:rPr>
              <a:t>	Негонорейні (неспецифічні) уретрити – </a:t>
            </a:r>
          </a:p>
          <a:p>
            <a:pPr algn="just" eaLnBrk="1" hangingPunct="1">
              <a:lnSpc>
                <a:spcPct val="110000"/>
              </a:lnSpc>
              <a:buFontTx/>
              <a:buNone/>
            </a:pPr>
            <a:r>
              <a:rPr lang="uk-UA" sz="2800" b="1" smtClean="0">
                <a:latin typeface="Times New Roman" pitchFamily="18" charset="0"/>
              </a:rPr>
              <a:t> 	</a:t>
            </a:r>
            <a:r>
              <a:rPr lang="uk-UA" sz="2800" smtClean="0">
                <a:latin typeface="Times New Roman" pitchFamily="18" charset="0"/>
              </a:rPr>
              <a:t>запалення сечівника, обумовлені не гонококами, а іншими причинами (крім трихомонад).</a:t>
            </a:r>
          </a:p>
          <a:p>
            <a:pPr algn="just" eaLnBrk="1" hangingPunct="1">
              <a:lnSpc>
                <a:spcPct val="110000"/>
              </a:lnSpc>
              <a:buFontTx/>
              <a:buNone/>
            </a:pPr>
            <a:r>
              <a:rPr lang="uk-UA" sz="2800" smtClean="0">
                <a:latin typeface="Times New Roman" pitchFamily="18" charset="0"/>
              </a:rPr>
              <a:t> </a:t>
            </a:r>
          </a:p>
          <a:p>
            <a:pPr algn="just" eaLnBrk="1" hangingPunct="1">
              <a:lnSpc>
                <a:spcPct val="110000"/>
              </a:lnSpc>
              <a:buFontTx/>
              <a:buNone/>
            </a:pPr>
            <a:r>
              <a:rPr lang="uk-UA" sz="2800" smtClean="0">
                <a:latin typeface="Times New Roman" pitchFamily="18" charset="0"/>
              </a:rPr>
              <a:t>Вони, як правило, зустрічаються в чоловіків</a:t>
            </a:r>
            <a:r>
              <a:rPr lang="uk-UA" smtClean="0">
                <a:latin typeface="Times New Roman" pitchFamily="18" charset="0"/>
              </a:rPr>
              <a:t> </a:t>
            </a:r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uk-UA" sz="4000" b="0" smtClean="0">
                <a:latin typeface="Times New Roman" pitchFamily="18" charset="0"/>
              </a:rPr>
              <a:t>Негонорейні (неспецифічні) уретрити –</a:t>
            </a:r>
            <a:endParaRPr lang="ru-RU" sz="4000" b="0" smtClean="0">
              <a:latin typeface="Times New Roman" pitchFamily="18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uk-UA" b="1" smtClean="0">
                <a:latin typeface="Times New Roman" pitchFamily="18" charset="0"/>
              </a:rPr>
              <a:t>  	</a:t>
            </a:r>
            <a:r>
              <a:rPr lang="uk-UA" smtClean="0">
                <a:latin typeface="Times New Roman" pitchFamily="18" charset="0"/>
              </a:rPr>
              <a:t>запалення сечівника, обумовлені не гонококами, а іншими причинами (крім трихомонад) </a:t>
            </a:r>
            <a:endParaRPr lang="ru-RU" smtClean="0">
              <a:latin typeface="Times New Roman" pitchFamily="18" charset="0"/>
            </a:endParaRP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81075"/>
            <a:ext cx="7700963" cy="719138"/>
          </a:xfrm>
        </p:spPr>
        <p:txBody>
          <a:bodyPr/>
          <a:lstStyle/>
          <a:p>
            <a:pPr eaLnBrk="1" hangingPunct="1"/>
            <a:r>
              <a:rPr lang="uk-UA" sz="3600" b="0" smtClean="0">
                <a:latin typeface="Times New Roman" pitchFamily="18" charset="0"/>
              </a:rPr>
              <a:t>Негонорейні (неспецифічні) уретрити</a:t>
            </a:r>
            <a:endParaRPr lang="ru-RU" sz="3600" b="0" smtClean="0">
              <a:latin typeface="Times New Roman" pitchFamily="18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133600"/>
            <a:ext cx="7918450" cy="42481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sz="2800" smtClean="0">
                <a:latin typeface="Times New Roman" pitchFamily="18" charset="0"/>
              </a:rPr>
              <a:t>Причини: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sz="2800" smtClean="0">
                <a:latin typeface="Times New Roman" pitchFamily="18" charset="0"/>
              </a:rPr>
              <a:t>- хламідії (23–55%),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sz="2800" smtClean="0">
                <a:latin typeface="Times New Roman" pitchFamily="18" charset="0"/>
              </a:rPr>
              <a:t>- уреаплазми (20–40%),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sz="2800" smtClean="0">
                <a:latin typeface="Times New Roman" pitchFamily="18" charset="0"/>
              </a:rPr>
              <a:t>- мікоплазми (12–25%),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sz="280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sz="2800" smtClean="0">
                <a:latin typeface="Times New Roman" pitchFamily="18" charset="0"/>
              </a:rPr>
              <a:t>Рідко: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sz="2800" smtClean="0">
                <a:latin typeface="Times New Roman" pitchFamily="18" charset="0"/>
              </a:rPr>
              <a:t>	геміфільні коринебактерії, гриби роду Кандида, віруси простого герпесу.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908050"/>
            <a:ext cx="7700962" cy="5048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sz="4000" smtClean="0">
                <a:latin typeface="Times New Roman" pitchFamily="18" charset="0"/>
              </a:rPr>
              <a:t>Клінічна картина</a:t>
            </a:r>
            <a:endParaRPr lang="ru-RU" sz="4000" smtClean="0">
              <a:latin typeface="Times New Roman" pitchFamily="18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628775"/>
            <a:ext cx="7989887" cy="4824413"/>
          </a:xfrm>
        </p:spPr>
        <p:txBody>
          <a:bodyPr/>
          <a:lstStyle/>
          <a:p>
            <a:pPr algn="just" eaLnBrk="1" hangingPunct="1">
              <a:lnSpc>
                <a:spcPct val="130000"/>
              </a:lnSpc>
              <a:spcBef>
                <a:spcPct val="60000"/>
              </a:spcBef>
            </a:pPr>
            <a:r>
              <a:rPr lang="uk-UA" sz="2800" dirty="0" smtClean="0">
                <a:latin typeface="Times New Roman" pitchFamily="18" charset="0"/>
              </a:rPr>
              <a:t>Переважають </a:t>
            </a:r>
            <a:r>
              <a:rPr lang="uk-UA" sz="2800" dirty="0" err="1" smtClean="0">
                <a:latin typeface="Times New Roman" pitchFamily="18" charset="0"/>
              </a:rPr>
              <a:t>малосимптомні</a:t>
            </a:r>
            <a:r>
              <a:rPr lang="uk-UA" sz="2800" dirty="0" smtClean="0">
                <a:latin typeface="Times New Roman" pitchFamily="18" charset="0"/>
              </a:rPr>
              <a:t> форми </a:t>
            </a:r>
          </a:p>
          <a:p>
            <a:pPr algn="just" eaLnBrk="1" hangingPunct="1">
              <a:lnSpc>
                <a:spcPct val="130000"/>
              </a:lnSpc>
              <a:spcBef>
                <a:spcPct val="60000"/>
              </a:spcBef>
            </a:pPr>
            <a:r>
              <a:rPr lang="uk-UA" sz="2800" dirty="0" smtClean="0">
                <a:latin typeface="Times New Roman" pitchFamily="18" charset="0"/>
              </a:rPr>
              <a:t>Інкубаційний період становить від 7 до 21 днів.</a:t>
            </a:r>
          </a:p>
          <a:p>
            <a:pPr algn="just" eaLnBrk="1" hangingPunct="1">
              <a:lnSpc>
                <a:spcPct val="130000"/>
              </a:lnSpc>
              <a:spcBef>
                <a:spcPct val="60000"/>
              </a:spcBef>
            </a:pPr>
            <a:r>
              <a:rPr lang="uk-UA" sz="2800" dirty="0" smtClean="0">
                <a:latin typeface="Times New Roman" pitchFamily="18" charset="0"/>
              </a:rPr>
              <a:t>Часто супроводжуються  ускладненнями (простатит 17–22% , везикуліт 6–8%, </a:t>
            </a:r>
            <a:r>
              <a:rPr lang="uk-UA" sz="2800" dirty="0" err="1" smtClean="0">
                <a:latin typeface="Times New Roman" pitchFamily="18" charset="0"/>
              </a:rPr>
              <a:t>епідиміт</a:t>
            </a:r>
            <a:r>
              <a:rPr lang="uk-UA" sz="2800" dirty="0" smtClean="0">
                <a:latin typeface="Times New Roman" pitchFamily="18" charset="0"/>
              </a:rPr>
              <a:t> 1–2% , синдром Рейтера – в 1–3%). </a:t>
            </a:r>
            <a:endParaRPr lang="ru-RU" sz="28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635375" y="333375"/>
            <a:ext cx="4751388" cy="792163"/>
          </a:xfrm>
        </p:spPr>
        <p:txBody>
          <a:bodyPr/>
          <a:lstStyle/>
          <a:p>
            <a:pPr eaLnBrk="1" hangingPunct="1"/>
            <a:r>
              <a:rPr lang="ru-RU" sz="3600" smtClean="0">
                <a:latin typeface="Times New Roman" pitchFamily="18" charset="0"/>
              </a:rPr>
              <a:t>Трихомоніаз</a:t>
            </a:r>
            <a:r>
              <a:rPr lang="ru-RU" smtClean="0"/>
              <a:t>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41438"/>
            <a:ext cx="8062913" cy="5111750"/>
          </a:xfrm>
        </p:spPr>
        <p:txBody>
          <a:bodyPr/>
          <a:lstStyle/>
          <a:p>
            <a:pPr algn="just" eaLnBrk="1" hangingPunct="1">
              <a:lnSpc>
                <a:spcPct val="110000"/>
              </a:lnSpc>
              <a:spcBef>
                <a:spcPct val="50000"/>
              </a:spcBef>
            </a:pPr>
            <a:r>
              <a:rPr lang="uk-UA" sz="2400" dirty="0" smtClean="0">
                <a:latin typeface="Times New Roman" pitchFamily="18" charset="0"/>
              </a:rPr>
              <a:t>Займає 2-3 місце серед венеричних захворювань (після гонореї і </a:t>
            </a:r>
            <a:r>
              <a:rPr lang="uk-UA" sz="2400" dirty="0" err="1" smtClean="0">
                <a:latin typeface="Times New Roman" pitchFamily="18" charset="0"/>
              </a:rPr>
              <a:t>хламідіозу</a:t>
            </a:r>
            <a:r>
              <a:rPr lang="uk-UA" sz="2400" dirty="0" smtClean="0">
                <a:latin typeface="Times New Roman" pitchFamily="18" charset="0"/>
              </a:rPr>
              <a:t>) </a:t>
            </a:r>
          </a:p>
          <a:p>
            <a:pPr algn="just" eaLnBrk="1" hangingPunct="1">
              <a:lnSpc>
                <a:spcPct val="110000"/>
              </a:lnSpc>
              <a:spcBef>
                <a:spcPct val="50000"/>
              </a:spcBef>
            </a:pPr>
            <a:r>
              <a:rPr lang="uk-UA" sz="2400" b="1" dirty="0" smtClean="0">
                <a:latin typeface="Times New Roman" pitchFamily="18" charset="0"/>
              </a:rPr>
              <a:t>Збудник</a:t>
            </a:r>
            <a:r>
              <a:rPr lang="uk-UA" sz="2400" dirty="0" smtClean="0">
                <a:latin typeface="Times New Roman" pitchFamily="18" charset="0"/>
              </a:rPr>
              <a:t> сечостатевого </a:t>
            </a:r>
            <a:r>
              <a:rPr lang="uk-UA" sz="2400" dirty="0" err="1" smtClean="0">
                <a:latin typeface="Times New Roman" pitchFamily="18" charset="0"/>
              </a:rPr>
              <a:t>трихомоніазу</a:t>
            </a:r>
            <a:r>
              <a:rPr lang="uk-UA" sz="2400" dirty="0" smtClean="0">
                <a:latin typeface="Times New Roman" pitchFamily="18" charset="0"/>
              </a:rPr>
              <a:t> – </a:t>
            </a:r>
            <a:r>
              <a:rPr lang="uk-UA" sz="2400" b="1" dirty="0" err="1" smtClean="0">
                <a:latin typeface="Times New Roman" pitchFamily="18" charset="0"/>
              </a:rPr>
              <a:t>Trіchomonas</a:t>
            </a:r>
            <a:r>
              <a:rPr lang="uk-UA" sz="2400" b="1" dirty="0" smtClean="0">
                <a:latin typeface="Times New Roman" pitchFamily="18" charset="0"/>
              </a:rPr>
              <a:t> </a:t>
            </a:r>
            <a:r>
              <a:rPr lang="uk-UA" sz="2400" b="1" dirty="0" err="1" smtClean="0">
                <a:latin typeface="Times New Roman" pitchFamily="18" charset="0"/>
              </a:rPr>
              <a:t>vagіnalіs</a:t>
            </a:r>
            <a:r>
              <a:rPr lang="uk-UA" sz="2400" dirty="0" smtClean="0">
                <a:latin typeface="Times New Roman" pitchFamily="18" charset="0"/>
              </a:rPr>
              <a:t> </a:t>
            </a:r>
            <a:r>
              <a:rPr lang="uk-UA" sz="2400" dirty="0" err="1" smtClean="0">
                <a:latin typeface="Times New Roman" pitchFamily="18" charset="0"/>
              </a:rPr>
              <a:t>–Трихомонада</a:t>
            </a:r>
            <a:r>
              <a:rPr lang="uk-UA" sz="2400" dirty="0" smtClean="0">
                <a:latin typeface="Times New Roman" pitchFamily="18" charset="0"/>
              </a:rPr>
              <a:t>.</a:t>
            </a:r>
          </a:p>
          <a:p>
            <a:pPr algn="just" eaLnBrk="1" hangingPunct="1">
              <a:lnSpc>
                <a:spcPct val="110000"/>
              </a:lnSpc>
              <a:spcBef>
                <a:spcPct val="50000"/>
              </a:spcBef>
            </a:pPr>
            <a:r>
              <a:rPr lang="uk-UA" sz="2400" b="1" dirty="0" err="1" smtClean="0">
                <a:latin typeface="Times New Roman" pitchFamily="18" charset="0"/>
              </a:rPr>
              <a:t>Трихомонади</a:t>
            </a:r>
            <a:r>
              <a:rPr lang="uk-UA" sz="2400" dirty="0" smtClean="0">
                <a:latin typeface="Times New Roman" pitchFamily="18" charset="0"/>
              </a:rPr>
              <a:t> – рухливі одноклітинні мікроорганізми, що мають джгутики, і паразитують у сечостатевому тракті людини </a:t>
            </a:r>
          </a:p>
          <a:p>
            <a:pPr algn="just" eaLnBrk="1" hangingPunct="1">
              <a:lnSpc>
                <a:spcPct val="110000"/>
              </a:lnSpc>
              <a:spcBef>
                <a:spcPct val="50000"/>
              </a:spcBef>
            </a:pPr>
            <a:r>
              <a:rPr lang="uk-UA" sz="2400" dirty="0" smtClean="0">
                <a:latin typeface="Times New Roman" pitchFamily="18" charset="0"/>
              </a:rPr>
              <a:t>У жінок живе в піхві, у чоловіків – у простаті та </a:t>
            </a:r>
            <a:r>
              <a:rPr lang="uk-UA" sz="2400" dirty="0" err="1" smtClean="0">
                <a:latin typeface="Times New Roman" pitchFamily="18" charset="0"/>
              </a:rPr>
              <a:t>сіменних</a:t>
            </a:r>
            <a:r>
              <a:rPr lang="uk-UA" sz="2400" dirty="0" smtClean="0">
                <a:latin typeface="Times New Roman" pitchFamily="18" charset="0"/>
              </a:rPr>
              <a:t> пухирцях. </a:t>
            </a:r>
          </a:p>
          <a:p>
            <a:pPr algn="just" eaLnBrk="1" hangingPunct="1">
              <a:lnSpc>
                <a:spcPct val="110000"/>
              </a:lnSpc>
              <a:spcBef>
                <a:spcPct val="50000"/>
              </a:spcBef>
            </a:pPr>
            <a:r>
              <a:rPr lang="uk-UA" sz="2400" dirty="0" smtClean="0">
                <a:latin typeface="Times New Roman" pitchFamily="18" charset="0"/>
              </a:rPr>
              <a:t>Сечівник  може уражатися в обох статей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268413"/>
            <a:ext cx="8496300" cy="5184775"/>
          </a:xfrm>
        </p:spPr>
        <p:txBody>
          <a:bodyPr/>
          <a:lstStyle/>
          <a:p>
            <a:pPr algn="just" eaLnBrk="1" hangingPunct="1">
              <a:spcBef>
                <a:spcPct val="50000"/>
              </a:spcBef>
            </a:pPr>
            <a:r>
              <a:rPr lang="uk-UA" b="1" smtClean="0">
                <a:latin typeface="Times New Roman" pitchFamily="18" charset="0"/>
              </a:rPr>
              <a:t>Шлях передачі</a:t>
            </a:r>
            <a:r>
              <a:rPr lang="uk-UA" smtClean="0">
                <a:latin typeface="Times New Roman" pitchFamily="18" charset="0"/>
              </a:rPr>
              <a:t> трихомонад – статевий. </a:t>
            </a:r>
          </a:p>
          <a:p>
            <a:pPr algn="just" eaLnBrk="1" hangingPunct="1">
              <a:spcBef>
                <a:spcPct val="50000"/>
              </a:spcBef>
            </a:pPr>
            <a:endParaRPr lang="uk-UA" smtClean="0">
              <a:latin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uk-UA" smtClean="0">
                <a:latin typeface="Times New Roman" pitchFamily="18" charset="0"/>
              </a:rPr>
              <a:t>Можливе зараження через забруднені рушники, медичний інструментарій.</a:t>
            </a:r>
          </a:p>
          <a:p>
            <a:pPr algn="just" eaLnBrk="1" hangingPunct="1">
              <a:spcBef>
                <a:spcPct val="50000"/>
              </a:spcBef>
            </a:pPr>
            <a:endParaRPr lang="uk-UA" smtClean="0">
              <a:latin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uk-UA" smtClean="0">
                <a:latin typeface="Times New Roman" pitchFamily="18" charset="0"/>
              </a:rPr>
              <a:t>Діти можуть інфікуватись під час пологів від матері.  </a:t>
            </a:r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908050"/>
            <a:ext cx="7700962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4000" smtClean="0">
                <a:latin typeface="Times New Roman" pitchFamily="18" charset="0"/>
              </a:rPr>
              <a:t>Клініка</a:t>
            </a:r>
            <a:r>
              <a:rPr lang="ru-RU" sz="4000" smtClean="0"/>
              <a:t>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700213"/>
            <a:ext cx="8424862" cy="4752975"/>
          </a:xfrm>
        </p:spPr>
        <p:txBody>
          <a:bodyPr/>
          <a:lstStyle/>
          <a:p>
            <a:pPr algn="just" eaLnBrk="1" hangingPunct="1"/>
            <a:r>
              <a:rPr lang="uk-UA" sz="4000" smtClean="0"/>
              <a:t> </a:t>
            </a:r>
            <a:r>
              <a:rPr lang="uk-UA" smtClean="0">
                <a:latin typeface="Times New Roman" pitchFamily="18" charset="0"/>
              </a:rPr>
              <a:t>  У жінок уражує зовнішні статеві органи, піхву, шийку матки. </a:t>
            </a:r>
          </a:p>
          <a:p>
            <a:pPr algn="just" eaLnBrk="1" hangingPunct="1"/>
            <a:r>
              <a:rPr lang="uk-UA" smtClean="0">
                <a:latin typeface="Times New Roman" pitchFamily="18" charset="0"/>
              </a:rPr>
              <a:t>Частота захворювань у жінок, які ведуть активне статеве життя, складає 50-70%. </a:t>
            </a:r>
          </a:p>
          <a:p>
            <a:pPr algn="just" eaLnBrk="1" hangingPunct="1"/>
            <a:r>
              <a:rPr lang="uk-UA" smtClean="0">
                <a:latin typeface="Times New Roman" pitchFamily="18" charset="0"/>
              </a:rPr>
              <a:t>   У чоловіків можуть уражати простату, сіменні пухирці, придатки яєчок і уретру. </a:t>
            </a:r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765175"/>
            <a:ext cx="7700962" cy="719138"/>
          </a:xfrm>
        </p:spPr>
        <p:txBody>
          <a:bodyPr/>
          <a:lstStyle/>
          <a:p>
            <a:pPr eaLnBrk="1" hangingPunct="1"/>
            <a:r>
              <a:rPr lang="ru-RU" sz="4000" smtClean="0">
                <a:latin typeface="Times New Roman" pitchFamily="18" charset="0"/>
              </a:rPr>
              <a:t>Клініка-2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557338"/>
            <a:ext cx="8785225" cy="511175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ct val="60000"/>
              </a:spcBef>
            </a:pPr>
            <a:r>
              <a:rPr lang="uk-UA" smtClean="0">
                <a:latin typeface="Times New Roman" pitchFamily="18" charset="0"/>
              </a:rPr>
              <a:t>Клінічно виявляється у вигляді запальних реакцій статевих органів </a:t>
            </a:r>
          </a:p>
          <a:p>
            <a:pPr eaLnBrk="1" hangingPunct="1">
              <a:lnSpc>
                <a:spcPct val="110000"/>
              </a:lnSpc>
              <a:spcBef>
                <a:spcPct val="60000"/>
              </a:spcBef>
            </a:pPr>
            <a:r>
              <a:rPr lang="uk-UA" smtClean="0">
                <a:latin typeface="Times New Roman" pitchFamily="18" charset="0"/>
              </a:rPr>
              <a:t>Найчастіше у жінок (80-90% випадків захворювання) діагностують трихомонадний кольпіт. </a:t>
            </a:r>
          </a:p>
          <a:p>
            <a:pPr eaLnBrk="1" hangingPunct="1">
              <a:lnSpc>
                <a:spcPct val="110000"/>
              </a:lnSpc>
              <a:spcBef>
                <a:spcPct val="60000"/>
              </a:spcBef>
            </a:pPr>
            <a:r>
              <a:rPr lang="uk-UA" smtClean="0">
                <a:latin typeface="Times New Roman" pitchFamily="18" charset="0"/>
              </a:rPr>
              <a:t>Ознакою трихомоніазу є скарги на свербіння в області статевих органів. </a:t>
            </a:r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928670"/>
            <a:ext cx="6046787" cy="6477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sz="4000" smtClean="0"/>
              <a:t>Сифіліс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700213"/>
            <a:ext cx="6337300" cy="46815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uk-UA" sz="2800" smtClean="0">
                <a:latin typeface="Times New Roman" pitchFamily="18" charset="0"/>
              </a:rPr>
              <a:t>Збудник сифілісу – бактерія </a:t>
            </a:r>
            <a:r>
              <a:rPr lang="uk-UA" sz="2800" i="1" smtClean="0">
                <a:latin typeface="Times New Roman" pitchFamily="18" charset="0"/>
              </a:rPr>
              <a:t>Treponema pallidum</a:t>
            </a:r>
            <a:r>
              <a:rPr lang="uk-UA" sz="2800" smtClean="0">
                <a:latin typeface="Times New Roman" pitchFamily="18" charset="0"/>
              </a:rPr>
              <a:t>, або бліда трепонема </a:t>
            </a:r>
            <a:endParaRPr lang="en-US" sz="280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endParaRPr lang="uk-UA" sz="280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uk-UA" sz="2800" i="1" smtClean="0">
                <a:latin typeface="Times New Roman" pitchFamily="18" charset="0"/>
              </a:rPr>
              <a:t>Шлях інфікування</a:t>
            </a:r>
            <a:r>
              <a:rPr lang="uk-UA" sz="2800" smtClean="0">
                <a:latin typeface="Times New Roman" pitchFamily="18" charset="0"/>
              </a:rPr>
              <a:t> – статевий  (можливий побутовий, вертикальний)</a:t>
            </a:r>
            <a:endParaRPr lang="en-US" sz="280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endParaRPr lang="uk-UA" sz="280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uk-UA" sz="2800" i="1" smtClean="0">
                <a:latin typeface="Times New Roman" pitchFamily="18" charset="0"/>
              </a:rPr>
              <a:t>Джерело інфікування</a:t>
            </a:r>
            <a:r>
              <a:rPr lang="uk-UA" sz="2800" smtClean="0">
                <a:latin typeface="Times New Roman" pitchFamily="18" charset="0"/>
              </a:rPr>
              <a:t> – хворий на сифіліс з проявами первинного захворювання</a:t>
            </a:r>
            <a:endParaRPr lang="uk-UA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692150"/>
            <a:ext cx="7700962" cy="792163"/>
          </a:xfrm>
        </p:spPr>
        <p:txBody>
          <a:bodyPr/>
          <a:lstStyle/>
          <a:p>
            <a:pPr eaLnBrk="1" hangingPunct="1"/>
            <a:r>
              <a:rPr lang="uk-UA" smtClean="0">
                <a:latin typeface="Times New Roman" pitchFamily="18" charset="0"/>
              </a:rPr>
              <a:t>Ускладнення </a:t>
            </a:r>
            <a:endParaRPr lang="uk-UA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557338"/>
            <a:ext cx="8353425" cy="4967287"/>
          </a:xfrm>
        </p:spPr>
        <p:txBody>
          <a:bodyPr/>
          <a:lstStyle/>
          <a:p>
            <a:pPr algn="just" eaLnBrk="1" hangingPunct="1">
              <a:spcBef>
                <a:spcPct val="40000"/>
              </a:spcBef>
            </a:pPr>
            <a:r>
              <a:rPr lang="uk-UA" sz="2800" smtClean="0">
                <a:latin typeface="Times New Roman" pitchFamily="18" charset="0"/>
              </a:rPr>
              <a:t>Безплідність унаслідок трихомонадної інфекції зумовлена інфікуванням чоловіка (статевого партнера) і не зв'язана з наявністю трихомонад у жінок. </a:t>
            </a:r>
          </a:p>
          <a:p>
            <a:pPr algn="just" eaLnBrk="1" hangingPunct="1">
              <a:spcBef>
                <a:spcPct val="40000"/>
              </a:spcBef>
            </a:pPr>
            <a:endParaRPr lang="uk-UA" sz="2800" smtClean="0">
              <a:latin typeface="Times New Roman" pitchFamily="18" charset="0"/>
            </a:endParaRPr>
          </a:p>
          <a:p>
            <a:pPr algn="just" eaLnBrk="1" hangingPunct="1">
              <a:spcBef>
                <a:spcPct val="40000"/>
              </a:spcBef>
            </a:pPr>
            <a:r>
              <a:rPr lang="uk-UA" sz="2800" smtClean="0">
                <a:latin typeface="Times New Roman" pitchFamily="18" charset="0"/>
              </a:rPr>
              <a:t>Присутність трихомонад у спермі може викликати зміну рухливості сперматозоїдів і їхньої життєздатності, особливо при високій концентрації мікроорганізмів.  </a:t>
            </a:r>
            <a:endParaRPr lang="ru-RU" sz="28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765175"/>
            <a:ext cx="7700962" cy="5032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sz="4000" b="0" smtClean="0">
                <a:latin typeface="Times New Roman" pitchFamily="18" charset="0"/>
              </a:rPr>
              <a:t>Лікування</a:t>
            </a:r>
            <a:endParaRPr lang="ru-RU" sz="40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484313"/>
            <a:ext cx="8569325" cy="4968875"/>
          </a:xfrm>
        </p:spPr>
        <p:txBody>
          <a:bodyPr/>
          <a:lstStyle/>
          <a:p>
            <a:pPr algn="just" eaLnBrk="1" hangingPunct="1">
              <a:lnSpc>
                <a:spcPct val="120000"/>
              </a:lnSpc>
              <a:spcBef>
                <a:spcPct val="50000"/>
              </a:spcBef>
            </a:pPr>
            <a:r>
              <a:rPr lang="uk-UA" sz="2800" smtClean="0">
                <a:latin typeface="Times New Roman" pitchFamily="18" charset="0"/>
              </a:rPr>
              <a:t>Терапії підлягають хворі трихомоніазом як з наявністю запальних явищ, так і з відсутністю таких. </a:t>
            </a:r>
          </a:p>
          <a:p>
            <a:pPr algn="just" eaLnBrk="1" hangingPunct="1">
              <a:lnSpc>
                <a:spcPct val="120000"/>
              </a:lnSpc>
              <a:spcBef>
                <a:spcPct val="50000"/>
              </a:spcBef>
            </a:pPr>
            <a:r>
              <a:rPr lang="uk-UA" sz="2800" smtClean="0">
                <a:latin typeface="Times New Roman" pitchFamily="18" charset="0"/>
              </a:rPr>
              <a:t>Лікування носійства при трихомоніазі диктується тим, що вони є джерелами зараження. </a:t>
            </a:r>
          </a:p>
          <a:p>
            <a:pPr algn="just" eaLnBrk="1" hangingPunct="1">
              <a:lnSpc>
                <a:spcPct val="120000"/>
              </a:lnSpc>
              <a:spcBef>
                <a:spcPct val="50000"/>
              </a:spcBef>
            </a:pPr>
            <a:r>
              <a:rPr lang="uk-UA" sz="2800" smtClean="0">
                <a:latin typeface="Times New Roman" pitchFamily="18" charset="0"/>
              </a:rPr>
              <a:t>Лікуванню підлягають як хворі носії, так і контактні особи. </a:t>
            </a:r>
          </a:p>
          <a:p>
            <a:pPr algn="just" eaLnBrk="1" hangingPunct="1">
              <a:lnSpc>
                <a:spcPct val="120000"/>
              </a:lnSpc>
              <a:spcBef>
                <a:spcPct val="50000"/>
              </a:spcBef>
            </a:pPr>
            <a:r>
              <a:rPr lang="uk-UA" sz="2800" smtClean="0">
                <a:latin typeface="Times New Roman" pitchFamily="18" charset="0"/>
              </a:rPr>
              <a:t>Лікуванню підлягають обидва статеві партнери</a:t>
            </a:r>
            <a:r>
              <a:rPr lang="ru-RU" sz="2800" smtClean="0"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908050"/>
            <a:ext cx="8713787" cy="576263"/>
          </a:xfrm>
        </p:spPr>
        <p:txBody>
          <a:bodyPr/>
          <a:lstStyle/>
          <a:p>
            <a:pPr eaLnBrk="1" hangingPunct="1"/>
            <a:r>
              <a:rPr lang="uk-UA" sz="3000" dirty="0" smtClean="0">
                <a:latin typeface="Times New Roman" pitchFamily="18" charset="0"/>
              </a:rPr>
              <a:t>Профілактика та контроль  поширення</a:t>
            </a:r>
            <a:endParaRPr lang="ru-RU" sz="3000" dirty="0" smtClean="0">
              <a:latin typeface="Times New Roman" pitchFamily="18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628775"/>
            <a:ext cx="8497887" cy="489585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</a:rPr>
              <a:t>Лікування хворих на ранніх стадіях захворювання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uk-UA" dirty="0" smtClean="0">
                <a:latin typeface="Times New Roman" pitchFamily="18" charset="0"/>
              </a:rPr>
              <a:t>		 - збільшує шанси на повне лікування, але й перешкоджає зараженню інших осіб. </a:t>
            </a:r>
          </a:p>
          <a:p>
            <a:pPr algn="just" eaLnBrk="1" hangingPunct="1">
              <a:lnSpc>
                <a:spcPct val="90000"/>
              </a:lnSpc>
            </a:pPr>
            <a:endParaRPr lang="uk-UA" dirty="0" smtClean="0">
              <a:latin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</a:rPr>
              <a:t>Виявлення статевих контактів заражених осіб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uk-UA" dirty="0" smtClean="0">
                <a:latin typeface="Times New Roman" pitchFamily="18" charset="0"/>
              </a:rPr>
              <a:t>		- дозволяє швидко почати лікування партнерів і сприяє встановленню діагнозу, особливо в жінок.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908050"/>
            <a:ext cx="8713787" cy="576263"/>
          </a:xfrm>
        </p:spPr>
        <p:txBody>
          <a:bodyPr/>
          <a:lstStyle/>
          <a:p>
            <a:pPr eaLnBrk="1" hangingPunct="1"/>
            <a:r>
              <a:rPr lang="uk-UA" sz="3000" dirty="0" smtClean="0">
                <a:latin typeface="Times New Roman" pitchFamily="18" charset="0"/>
              </a:rPr>
              <a:t>Профілактика та контроль  поширення</a:t>
            </a:r>
            <a:endParaRPr lang="ru-RU" sz="3000" dirty="0" smtClean="0">
              <a:latin typeface="Times New Roman" pitchFamily="18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484313"/>
            <a:ext cx="8642350" cy="5113337"/>
          </a:xfrm>
        </p:spPr>
        <p:txBody>
          <a:bodyPr/>
          <a:lstStyle/>
          <a:p>
            <a:pPr algn="just" eaLnBrk="1" hangingPunct="1"/>
            <a:endParaRPr lang="uk-UA" dirty="0" smtClean="0">
              <a:latin typeface="Times New Roman" pitchFamily="18" charset="0"/>
            </a:endParaRPr>
          </a:p>
          <a:p>
            <a:pPr algn="just" eaLnBrk="1" hangingPunct="1"/>
            <a:r>
              <a:rPr lang="uk-UA" dirty="0" smtClean="0">
                <a:latin typeface="Times New Roman" pitchFamily="18" charset="0"/>
              </a:rPr>
              <a:t>Профілактика захворювань, що передаються статевим шляхом, здійснюється різними методами:</a:t>
            </a:r>
          </a:p>
          <a:p>
            <a:pPr algn="just" eaLnBrk="1" hangingPunct="1"/>
            <a:r>
              <a:rPr lang="uk-UA" dirty="0" smtClean="0">
                <a:latin typeface="Times New Roman" pitchFamily="18" charset="0"/>
              </a:rPr>
              <a:t>- знання дозволяють людині змінити свою статеву поведінку та гігієнічні прийоми так, щоб звести до мінімуму можливість зараження і поширення інфекції.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96975"/>
            <a:ext cx="9144000" cy="863600"/>
          </a:xfrm>
        </p:spPr>
        <p:txBody>
          <a:bodyPr/>
          <a:lstStyle/>
          <a:p>
            <a:pPr eaLnBrk="1" hangingPunct="1"/>
            <a:r>
              <a:rPr lang="uk-UA" sz="3000" dirty="0" smtClean="0">
                <a:latin typeface="Times New Roman" pitchFamily="18" charset="0"/>
              </a:rPr>
              <a:t>Профілактика та контроль  поширення</a:t>
            </a:r>
            <a:endParaRPr lang="ru-RU" sz="3000" dirty="0" smtClean="0">
              <a:latin typeface="Times New Roman" pitchFamily="18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276475"/>
            <a:ext cx="7772400" cy="381952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endParaRPr lang="uk-UA" sz="2800" dirty="0" smtClean="0">
              <a:solidFill>
                <a:srgbClr val="FAFA20"/>
              </a:solidFill>
              <a:latin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uk-UA" sz="2800" dirty="0" smtClean="0">
                <a:solidFill>
                  <a:srgbClr val="FF0000"/>
                </a:solidFill>
                <a:latin typeface="Times New Roman" pitchFamily="18" charset="0"/>
              </a:rPr>
              <a:t>Хімічні методи </a:t>
            </a:r>
            <a:r>
              <a:rPr lang="uk-UA" sz="2800" dirty="0" smtClean="0">
                <a:latin typeface="Times New Roman" pitchFamily="18" charset="0"/>
              </a:rPr>
              <a:t>полягають у негайному застосуванні бактерицидних засобів, тобто таких (чи їхніх сполучень), що знищують бактерії перш, ніж ті зможуть проникнути в організм.</a:t>
            </a:r>
            <a:r>
              <a:rPr lang="uk-UA" sz="2400" dirty="0" smtClean="0">
                <a:latin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Проект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 smtClean="0"/>
              <a:t>Кренціна</a:t>
            </a:r>
            <a:r>
              <a:rPr lang="uk-UA" dirty="0" smtClean="0"/>
              <a:t> Михайла</a:t>
            </a:r>
          </a:p>
          <a:p>
            <a:r>
              <a:rPr lang="uk-UA" dirty="0" err="1" smtClean="0"/>
              <a:t>Римара</a:t>
            </a:r>
            <a:r>
              <a:rPr lang="uk-UA" dirty="0" smtClean="0"/>
              <a:t> Михайла</a:t>
            </a: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mtClean="0">
                <a:latin typeface="Times New Roman" pitchFamily="18" charset="0"/>
              </a:rPr>
              <a:t>Сифіліс</a:t>
            </a:r>
            <a:r>
              <a:rPr lang="uk-UA" smtClean="0"/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708275"/>
            <a:ext cx="6191250" cy="3387725"/>
          </a:xfrm>
        </p:spPr>
        <p:txBody>
          <a:bodyPr/>
          <a:lstStyle/>
          <a:p>
            <a:pPr eaLnBrk="1" hangingPunct="1"/>
            <a:r>
              <a:rPr lang="uk-UA" sz="2800" smtClean="0">
                <a:latin typeface="Times New Roman" pitchFamily="18" charset="0"/>
              </a:rPr>
              <a:t>4 клінічних періоди:</a:t>
            </a:r>
          </a:p>
          <a:p>
            <a:pPr eaLnBrk="1" hangingPunct="1">
              <a:buFontTx/>
              <a:buChar char="-"/>
            </a:pPr>
            <a:r>
              <a:rPr lang="uk-UA" sz="2800" smtClean="0">
                <a:latin typeface="Times New Roman" pitchFamily="18" charset="0"/>
              </a:rPr>
              <a:t>Інкубаційний  </a:t>
            </a:r>
          </a:p>
          <a:p>
            <a:pPr eaLnBrk="1" hangingPunct="1">
              <a:buFontTx/>
              <a:buChar char="-"/>
            </a:pPr>
            <a:r>
              <a:rPr lang="uk-UA" sz="2800" smtClean="0">
                <a:latin typeface="Times New Roman" pitchFamily="18" charset="0"/>
              </a:rPr>
              <a:t>Первинний  </a:t>
            </a:r>
          </a:p>
          <a:p>
            <a:pPr eaLnBrk="1" hangingPunct="1">
              <a:buFontTx/>
              <a:buChar char="-"/>
            </a:pPr>
            <a:r>
              <a:rPr lang="uk-UA" sz="2800" smtClean="0">
                <a:latin typeface="Times New Roman" pitchFamily="18" charset="0"/>
              </a:rPr>
              <a:t>Вторинний</a:t>
            </a:r>
          </a:p>
          <a:p>
            <a:pPr eaLnBrk="1" hangingPunct="1">
              <a:buFontTx/>
              <a:buChar char="-"/>
            </a:pPr>
            <a:r>
              <a:rPr lang="uk-UA" sz="2800" smtClean="0">
                <a:latin typeface="Times New Roman" pitchFamily="18" charset="0"/>
              </a:rPr>
              <a:t>Третинний </a:t>
            </a:r>
          </a:p>
          <a:p>
            <a:pPr eaLnBrk="1" hangingPunct="1"/>
            <a:endParaRPr lang="uk-UA" sz="28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125538"/>
            <a:ext cx="8497887" cy="5327650"/>
          </a:xfrm>
        </p:spPr>
        <p:txBody>
          <a:bodyPr/>
          <a:lstStyle/>
          <a:p>
            <a:pPr algn="just" eaLnBrk="1" hangingPunct="1">
              <a:spcBef>
                <a:spcPct val="45000"/>
              </a:spcBef>
            </a:pPr>
            <a:r>
              <a:rPr lang="uk-UA" sz="2800" b="1" i="1" dirty="0" smtClean="0">
                <a:latin typeface="Times New Roman" pitchFamily="18" charset="0"/>
              </a:rPr>
              <a:t>Інкубаційний період</a:t>
            </a:r>
            <a:r>
              <a:rPr lang="uk-UA" sz="2800" i="1" dirty="0" smtClean="0">
                <a:latin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</a:rPr>
              <a:t>близько місяця</a:t>
            </a:r>
            <a:r>
              <a:rPr lang="uk-UA" sz="3000" dirty="0" smtClean="0">
                <a:latin typeface="Times New Roman" pitchFamily="18" charset="0"/>
              </a:rPr>
              <a:t>.</a:t>
            </a:r>
          </a:p>
          <a:p>
            <a:pPr algn="ctr" eaLnBrk="1" hangingPunct="1">
              <a:spcBef>
                <a:spcPct val="45000"/>
              </a:spcBef>
              <a:buFontTx/>
              <a:buNone/>
            </a:pPr>
            <a:r>
              <a:rPr lang="uk-UA" sz="3600" b="1" dirty="0" smtClean="0">
                <a:latin typeface="Times New Roman" pitchFamily="18" charset="0"/>
              </a:rPr>
              <a:t>Первинний сифіліс</a:t>
            </a:r>
            <a:endParaRPr lang="uk-UA" sz="3600" dirty="0" smtClean="0">
              <a:latin typeface="Times New Roman" pitchFamily="18" charset="0"/>
            </a:endParaRPr>
          </a:p>
          <a:p>
            <a:pPr algn="just" eaLnBrk="1" hangingPunct="1">
              <a:spcBef>
                <a:spcPct val="45000"/>
              </a:spcBef>
            </a:pPr>
            <a:r>
              <a:rPr lang="uk-UA" sz="2400" dirty="0" smtClean="0">
                <a:latin typeface="Times New Roman" pitchFamily="18" charset="0"/>
              </a:rPr>
              <a:t>появ </a:t>
            </a:r>
            <a:r>
              <a:rPr lang="uk-UA" sz="2400" dirty="0" smtClean="0">
                <a:latin typeface="Times New Roman" pitchFamily="18" charset="0"/>
              </a:rPr>
              <a:t>первинної сифіломи (твердий шанкер) та реакція реґіонарних лімфатичних вузлів. </a:t>
            </a:r>
          </a:p>
          <a:p>
            <a:pPr algn="just" eaLnBrk="1" hangingPunct="1">
              <a:spcBef>
                <a:spcPct val="45000"/>
              </a:spcBef>
            </a:pPr>
            <a:r>
              <a:rPr lang="uk-UA" sz="2400" dirty="0" smtClean="0">
                <a:latin typeface="Times New Roman" pitchFamily="18" charset="0"/>
              </a:rPr>
              <a:t>Виразка (шанкер) поодинока, безболісна та щільна, з чистим дном, виділяє прозору світлу рідину, розташована в </a:t>
            </a:r>
            <a:r>
              <a:rPr lang="uk-UA" sz="2400" dirty="0" err="1" smtClean="0">
                <a:latin typeface="Times New Roman" pitchFamily="18" charset="0"/>
              </a:rPr>
              <a:t>аногенітальній</a:t>
            </a:r>
            <a:r>
              <a:rPr lang="uk-UA" sz="2400" dirty="0" smtClean="0">
                <a:latin typeface="Times New Roman" pitchFamily="18" charset="0"/>
              </a:rPr>
              <a:t> області </a:t>
            </a:r>
          </a:p>
          <a:p>
            <a:pPr marL="342900" lvl="8" indent="-342900" algn="just">
              <a:spcBef>
                <a:spcPct val="45000"/>
              </a:spcBef>
            </a:pPr>
            <a:r>
              <a:rPr lang="uk-UA" sz="2400" dirty="0" smtClean="0">
                <a:solidFill>
                  <a:srgbClr val="FF0000"/>
                </a:solidFill>
                <a:latin typeface="Times New Roman" pitchFamily="18" charset="0"/>
              </a:rPr>
              <a:t>Будь-яка </a:t>
            </a:r>
            <a:r>
              <a:rPr lang="uk-UA" sz="2400" dirty="0" err="1" smtClean="0">
                <a:solidFill>
                  <a:srgbClr val="FF0000"/>
                </a:solidFill>
                <a:latin typeface="Times New Roman" pitchFamily="18" charset="0"/>
              </a:rPr>
              <a:t>аногенітальна</a:t>
            </a:r>
            <a:r>
              <a:rPr lang="uk-UA" sz="2400" dirty="0" smtClean="0">
                <a:solidFill>
                  <a:srgbClr val="FF0000"/>
                </a:solidFill>
                <a:latin typeface="Times New Roman" pitchFamily="18" charset="0"/>
              </a:rPr>
              <a:t> виразка або ерозія  вважається сифілітичною, якщо не доведено інше її походження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mtClean="0">
                <a:latin typeface="Times New Roman" pitchFamily="18" charset="0"/>
              </a:rPr>
              <a:t>Вторинний сифіліс</a:t>
            </a:r>
            <a:endParaRPr lang="ru-RU" smtClean="0">
              <a:latin typeface="Times New Roman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205038"/>
            <a:ext cx="7772400" cy="389096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uk-UA" sz="2800" smtClean="0">
                <a:latin typeface="Times New Roman" pitchFamily="18" charset="0"/>
              </a:rPr>
              <a:t>Поява висипань на шкірі та слизових оболонках, ураження нервової системи. </a:t>
            </a:r>
          </a:p>
          <a:p>
            <a:pPr algn="just" eaLnBrk="1" hangingPunct="1">
              <a:lnSpc>
                <a:spcPct val="90000"/>
              </a:lnSpc>
            </a:pPr>
            <a:endParaRPr lang="uk-UA" sz="2800" smtClean="0">
              <a:latin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uk-UA" sz="2800" smtClean="0">
                <a:latin typeface="Times New Roman" pitchFamily="18" charset="0"/>
              </a:rPr>
              <a:t>має хвилеподібний перебіг: активні прояви змінюються прихованою формою сифілісу.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981075"/>
            <a:ext cx="7700962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sz="3600" smtClean="0">
                <a:latin typeface="Times New Roman" pitchFamily="18" charset="0"/>
              </a:rPr>
              <a:t>Третинний сифіліс</a:t>
            </a:r>
            <a:endParaRPr lang="ru-RU" sz="3600" smtClean="0">
              <a:latin typeface="Times New Roman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773238"/>
            <a:ext cx="8642350" cy="4103687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uk-UA" sz="2800" smtClean="0">
                <a:latin typeface="Times New Roman" pitchFamily="18" charset="0"/>
              </a:rPr>
              <a:t>Характеризується незворотними ураженнями внутрішніх органів та нервової системи.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uk-UA" sz="2800" smtClean="0">
              <a:latin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uk-UA" sz="2800" smtClean="0">
              <a:latin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uk-UA" sz="2800" smtClean="0">
                <a:latin typeface="Times New Roman" pitchFamily="18" charset="0"/>
              </a:rPr>
              <a:t>Розвивається через відсутність терапії або неповноцінне лікування хворих первинним і вторинним сифілісом.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557338"/>
            <a:ext cx="8642350" cy="5111750"/>
          </a:xfrm>
        </p:spPr>
        <p:txBody>
          <a:bodyPr/>
          <a:lstStyle/>
          <a:p>
            <a:pPr algn="just" eaLnBrk="1" hangingPunct="1">
              <a:lnSpc>
                <a:spcPct val="120000"/>
              </a:lnSpc>
            </a:pPr>
            <a:r>
              <a:rPr lang="uk-UA" sz="2800" b="1" smtClean="0">
                <a:latin typeface="Times New Roman" pitchFamily="18" charset="0"/>
              </a:rPr>
              <a:t>Сифіліс нервової системи</a:t>
            </a:r>
            <a:r>
              <a:rPr lang="uk-UA" sz="2800" smtClean="0">
                <a:latin typeface="Times New Roman" pitchFamily="18" charset="0"/>
              </a:rPr>
              <a:t> (нейросифіліс):  </a:t>
            </a:r>
          </a:p>
          <a:p>
            <a:pPr algn="just" eaLnBrk="1" hangingPunct="1">
              <a:lnSpc>
                <a:spcPct val="120000"/>
              </a:lnSpc>
              <a:buFontTx/>
              <a:buNone/>
            </a:pPr>
            <a:r>
              <a:rPr lang="uk-UA" sz="2800" smtClean="0">
                <a:latin typeface="Times New Roman" pitchFamily="18" charset="0"/>
              </a:rPr>
              <a:t>    - ранній – давність сифілісу до 5 років, </a:t>
            </a:r>
          </a:p>
          <a:p>
            <a:pPr algn="just" eaLnBrk="1" hangingPunct="1">
              <a:lnSpc>
                <a:spcPct val="120000"/>
              </a:lnSpc>
              <a:buFontTx/>
              <a:buNone/>
            </a:pPr>
            <a:r>
              <a:rPr lang="uk-UA" sz="2800" smtClean="0">
                <a:latin typeface="Times New Roman" pitchFamily="18" charset="0"/>
              </a:rPr>
              <a:t>    - пізній – більше  5-ти років.</a:t>
            </a:r>
          </a:p>
          <a:p>
            <a:pPr algn="just" eaLnBrk="1" hangingPunct="1">
              <a:lnSpc>
                <a:spcPct val="120000"/>
              </a:lnSpc>
            </a:pPr>
            <a:endParaRPr lang="uk-UA" sz="2800" smtClean="0">
              <a:latin typeface="Times New Roman" pitchFamily="18" charset="0"/>
            </a:endParaRPr>
          </a:p>
          <a:p>
            <a:pPr algn="just" eaLnBrk="1" hangingPunct="1">
              <a:lnSpc>
                <a:spcPct val="120000"/>
              </a:lnSpc>
            </a:pPr>
            <a:r>
              <a:rPr lang="uk-UA" sz="2800" b="1" smtClean="0">
                <a:latin typeface="Times New Roman" pitchFamily="18" charset="0"/>
              </a:rPr>
              <a:t>Вісцеральний сифіліс</a:t>
            </a:r>
            <a:r>
              <a:rPr lang="uk-UA" sz="2800" smtClean="0">
                <a:latin typeface="Times New Roman" pitchFamily="18" charset="0"/>
              </a:rPr>
              <a:t> – ураження внутрішніх органів (серце, головний мозок, спинний мозок, легені, печінка, шлунок, нирки).</a:t>
            </a:r>
            <a:endParaRPr lang="ru-RU" sz="28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5175"/>
            <a:ext cx="7700963" cy="5032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sz="4000" smtClean="0">
                <a:latin typeface="Times New Roman" pitchFamily="18" charset="0"/>
              </a:rPr>
              <a:t>Лікування</a:t>
            </a:r>
            <a:r>
              <a:rPr lang="ru-RU" sz="4000" smtClean="0">
                <a:latin typeface="Times New Roman" pitchFamily="18" charset="0"/>
              </a:rPr>
              <a:t> </a:t>
            </a:r>
            <a:r>
              <a:rPr lang="ru-RU" sz="4000" smtClean="0"/>
              <a:t>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0" y="1484313"/>
            <a:ext cx="9144000" cy="5113337"/>
          </a:xfrm>
        </p:spPr>
        <p:txBody>
          <a:bodyPr/>
          <a:lstStyle/>
          <a:p>
            <a:pPr algn="just" eaLnBrk="1" hangingPunct="1">
              <a:lnSpc>
                <a:spcPct val="120000"/>
              </a:lnSpc>
            </a:pPr>
            <a:r>
              <a:rPr lang="uk-UA" sz="2400" smtClean="0">
                <a:latin typeface="Times New Roman" pitchFamily="18" charset="0"/>
              </a:rPr>
              <a:t>Лікування сифілісу базується на встановлених у світі відповідних стандартах. </a:t>
            </a:r>
          </a:p>
          <a:p>
            <a:pPr algn="just" eaLnBrk="1" hangingPunct="1">
              <a:lnSpc>
                <a:spcPct val="120000"/>
              </a:lnSpc>
            </a:pPr>
            <a:r>
              <a:rPr lang="uk-UA" sz="2400" smtClean="0">
                <a:latin typeface="Times New Roman" pitchFamily="18" charset="0"/>
              </a:rPr>
              <a:t>Використовуються специфічні антибактеріальні препарати декількох груп і поколінь. </a:t>
            </a:r>
          </a:p>
          <a:p>
            <a:pPr algn="just" eaLnBrk="1" hangingPunct="1">
              <a:lnSpc>
                <a:spcPct val="120000"/>
              </a:lnSpc>
            </a:pPr>
            <a:r>
              <a:rPr lang="uk-UA" sz="2400" smtClean="0">
                <a:latin typeface="Times New Roman" pitchFamily="18" charset="0"/>
              </a:rPr>
              <a:t>Пацієнт повинен дотримуватись рекомендованого режиму, тривалості інтервалів між курсами лікування, що значно підвищує ефективність лікування сифілісу</a:t>
            </a:r>
            <a:r>
              <a:rPr lang="ru-RU" sz="2400" smtClean="0">
                <a:latin typeface="Times New Roman" pitchFamily="18" charset="0"/>
              </a:rPr>
              <a:t> </a:t>
            </a:r>
            <a:endParaRPr lang="uk-UA" sz="2400" smtClean="0">
              <a:latin typeface="Times New Roman" pitchFamily="18" charset="0"/>
            </a:endParaRPr>
          </a:p>
          <a:p>
            <a:pPr algn="just" eaLnBrk="1" hangingPunct="1">
              <a:lnSpc>
                <a:spcPct val="120000"/>
              </a:lnSpc>
            </a:pPr>
            <a:r>
              <a:rPr lang="uk-UA" sz="2400" smtClean="0">
                <a:latin typeface="Times New Roman" pitchFamily="18" charset="0"/>
              </a:rPr>
              <a:t>Лікування починають в стаціонарі. </a:t>
            </a:r>
          </a:p>
          <a:p>
            <a:pPr algn="just" eaLnBrk="1" hangingPunct="1">
              <a:lnSpc>
                <a:spcPct val="120000"/>
              </a:lnSpc>
            </a:pPr>
            <a:r>
              <a:rPr lang="uk-UA" sz="2400" smtClean="0">
                <a:latin typeface="Times New Roman" pitchFamily="18" charset="0"/>
              </a:rPr>
              <a:t>По закінченні лікування усі хворі підлягають спостереженню до  5 років.</a:t>
            </a:r>
            <a:endParaRPr lang="ru-RU" sz="2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765175"/>
            <a:ext cx="7700962" cy="6477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sz="4000" b="0" smtClean="0">
                <a:latin typeface="Times New Roman" pitchFamily="18" charset="0"/>
              </a:rPr>
              <a:t>Профілактика сифілісу</a:t>
            </a:r>
            <a:endParaRPr lang="ru-RU" sz="4000" b="0" smtClean="0">
              <a:latin typeface="Times New Roman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341438"/>
            <a:ext cx="8569325" cy="5256212"/>
          </a:xfrm>
        </p:spPr>
        <p:txBody>
          <a:bodyPr/>
          <a:lstStyle/>
          <a:p>
            <a:pPr marL="533400" indent="-533400" algn="ctr" eaLnBrk="1" hangingPunct="1">
              <a:buFontTx/>
              <a:buNone/>
            </a:pPr>
            <a:r>
              <a:rPr lang="uk-UA" sz="3600" dirty="0" smtClean="0">
                <a:solidFill>
                  <a:srgbClr val="FF0000"/>
                </a:solidFill>
              </a:rPr>
              <a:t> </a:t>
            </a:r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</a:rPr>
              <a:t>Суспільна профілактика:</a:t>
            </a:r>
            <a:r>
              <a:rPr lang="uk-UA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  <a:p>
            <a:pPr marL="533400" indent="-533400" algn="just" eaLnBrk="1" hangingPunct="1">
              <a:buClr>
                <a:srgbClr val="FAFA20"/>
              </a:buClr>
              <a:buFontTx/>
              <a:buAutoNum type="arabicPeriod"/>
            </a:pPr>
            <a:r>
              <a:rPr lang="uk-UA" sz="2400" dirty="0" smtClean="0">
                <a:latin typeface="Times New Roman" pitchFamily="18" charset="0"/>
              </a:rPr>
              <a:t>Госпіталізація усіх хворих з активними проявами хвороби.</a:t>
            </a:r>
          </a:p>
          <a:p>
            <a:pPr marL="533400" indent="-533400" algn="just" eaLnBrk="1" hangingPunct="1">
              <a:buClr>
                <a:srgbClr val="FAFA20"/>
              </a:buClr>
              <a:buFontTx/>
              <a:buAutoNum type="arabicPeriod"/>
            </a:pPr>
            <a:r>
              <a:rPr lang="uk-UA" sz="2400" dirty="0" smtClean="0">
                <a:latin typeface="Times New Roman" pitchFamily="18" charset="0"/>
              </a:rPr>
              <a:t>Суворий контроль за хворими до зняття з обліку.</a:t>
            </a:r>
          </a:p>
          <a:p>
            <a:pPr marL="533400" indent="-533400" algn="just" eaLnBrk="1" hangingPunct="1">
              <a:buClr>
                <a:srgbClr val="FAFA20"/>
              </a:buClr>
              <a:buFontTx/>
              <a:buAutoNum type="arabicPeriod"/>
            </a:pPr>
            <a:r>
              <a:rPr lang="uk-UA" sz="2400" dirty="0" smtClean="0">
                <a:latin typeface="Times New Roman" pitchFamily="18" charset="0"/>
              </a:rPr>
              <a:t>Активне виявлення джерел зараження.</a:t>
            </a:r>
          </a:p>
          <a:p>
            <a:pPr marL="533400" indent="-533400" algn="just" eaLnBrk="1" hangingPunct="1">
              <a:buClr>
                <a:srgbClr val="FAFA20"/>
              </a:buClr>
              <a:buFontTx/>
              <a:buAutoNum type="arabicPeriod"/>
            </a:pPr>
            <a:r>
              <a:rPr lang="uk-UA" sz="2400" dirty="0" smtClean="0">
                <a:latin typeface="Times New Roman" pitchFamily="18" charset="0"/>
              </a:rPr>
              <a:t>Обстеження контактів, профілактичні огляди.</a:t>
            </a:r>
          </a:p>
          <a:p>
            <a:pPr marL="533400" indent="-533400" algn="just" eaLnBrk="1" hangingPunct="1">
              <a:buClr>
                <a:srgbClr val="FAFA20"/>
              </a:buClr>
              <a:buFontTx/>
              <a:buAutoNum type="arabicPeriod"/>
            </a:pPr>
            <a:r>
              <a:rPr lang="uk-UA" sz="2400" dirty="0" smtClean="0">
                <a:latin typeface="Times New Roman" pitchFamily="18" charset="0"/>
              </a:rPr>
              <a:t>Дослідження крові вагітних і всіх стаціонарних хворих на реакцію </a:t>
            </a:r>
            <a:r>
              <a:rPr lang="uk-UA" sz="2400" dirty="0" err="1" smtClean="0">
                <a:latin typeface="Times New Roman" pitchFamily="18" charset="0"/>
              </a:rPr>
              <a:t>Вассермана</a:t>
            </a:r>
            <a:r>
              <a:rPr lang="uk-UA" sz="2400" dirty="0" smtClean="0">
                <a:latin typeface="Times New Roman" pitchFamily="18" charset="0"/>
              </a:rPr>
              <a:t>.</a:t>
            </a:r>
          </a:p>
          <a:p>
            <a:pPr marL="533400" indent="-533400" algn="just" eaLnBrk="1" hangingPunct="1">
              <a:buClr>
                <a:srgbClr val="FAFA20"/>
              </a:buClr>
              <a:buFontTx/>
              <a:buAutoNum type="arabicPeriod"/>
            </a:pPr>
            <a:r>
              <a:rPr lang="uk-UA" sz="2400" dirty="0" smtClean="0">
                <a:latin typeface="Times New Roman" pitchFamily="18" charset="0"/>
              </a:rPr>
              <a:t>Санітарно-просвітницька робота, організація пунктів індивідуальної профілактики при венерологічних диспансерах.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сновной слайд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</TotalTime>
  <Words>585</Words>
  <Application>Microsoft Office PowerPoint</Application>
  <PresentationFormat>Экран (4:3)</PresentationFormat>
  <Paragraphs>113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Основной слайд</vt:lpstr>
      <vt:lpstr>Хвороби статевої системи</vt:lpstr>
      <vt:lpstr>Сифіліс</vt:lpstr>
      <vt:lpstr>Сифіліс </vt:lpstr>
      <vt:lpstr>Слайд 4</vt:lpstr>
      <vt:lpstr>Вторинний сифіліс</vt:lpstr>
      <vt:lpstr>Третинний сифіліс</vt:lpstr>
      <vt:lpstr>Слайд 7</vt:lpstr>
      <vt:lpstr>Лікування  </vt:lpstr>
      <vt:lpstr>Профілактика сифілісу</vt:lpstr>
      <vt:lpstr>ГОНОРЕЯ </vt:lpstr>
      <vt:lpstr> Клінічні прояви: - гонорейний уретрит (чоловіки); - гонорейний цервіцит (жінки).   Ускладнення:  - ураження суглобів,  головного мозку,  - тазовий перитоніт,  - безпліддя.   Діагностика:    бактеріоскопія    Лікування:    антибіотики  </vt:lpstr>
      <vt:lpstr>Інші інфекції, що передаються статевим шляхом  З переважним ураженням  статевих органів </vt:lpstr>
      <vt:lpstr>Негонорейні (неспецифічні) уретрити –</vt:lpstr>
      <vt:lpstr>Негонорейні (неспецифічні) уретрити</vt:lpstr>
      <vt:lpstr>Клінічна картина</vt:lpstr>
      <vt:lpstr>Трихомоніаз </vt:lpstr>
      <vt:lpstr>Слайд 17</vt:lpstr>
      <vt:lpstr>Клініка </vt:lpstr>
      <vt:lpstr>Клініка-2 </vt:lpstr>
      <vt:lpstr>Ускладнення </vt:lpstr>
      <vt:lpstr>Лікування</vt:lpstr>
      <vt:lpstr>Профілактика та контроль  поширення</vt:lpstr>
      <vt:lpstr>Профілактика та контроль  поширення</vt:lpstr>
      <vt:lpstr>Профілактика та контроль  поширення</vt:lpstr>
      <vt:lpstr>Проект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Хвороби статевої системи</dc:title>
  <dc:creator>Миша</dc:creator>
  <cp:lastModifiedBy>Миша</cp:lastModifiedBy>
  <cp:revision>15</cp:revision>
  <dcterms:created xsi:type="dcterms:W3CDTF">2013-02-12T16:17:21Z</dcterms:created>
  <dcterms:modified xsi:type="dcterms:W3CDTF">2013-02-12T18:28:32Z</dcterms:modified>
</cp:coreProperties>
</file>