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0" r:id="rId4"/>
    <p:sldMasterId id="2147483732" r:id="rId5"/>
  </p:sldMasterIdLst>
  <p:sldIdLst>
    <p:sldId id="256" r:id="rId6"/>
    <p:sldId id="259" r:id="rId7"/>
    <p:sldId id="260" r:id="rId8"/>
    <p:sldId id="258" r:id="rId9"/>
    <p:sldId id="257" r:id="rId10"/>
    <p:sldId id="261" r:id="rId11"/>
    <p:sldId id="262" r:id="rId12"/>
    <p:sldId id="263" r:id="rId13"/>
    <p:sldId id="264" r:id="rId14"/>
    <p:sldId id="265" r:id="rId15"/>
    <p:sldId id="267" r:id="rId16"/>
    <p:sldId id="266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 varScale="1">
        <p:scale>
          <a:sx n="84" d="100"/>
          <a:sy n="84" d="100"/>
        </p:scale>
        <p:origin x="-141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8F378A-1C23-4469-AA91-E72189AEBC38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F060A9-BBCE-4590-BFD2-710D9A5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Мистецтво БАРОКО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один з </a:t>
            </a:r>
            <a:r>
              <a:rPr lang="uk-UA" dirty="0"/>
              <a:t>основних художніх стилів в мистецтві Європи кінця 16 – середини 18 століть.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642918"/>
            <a:ext cx="3643338" cy="5429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6072206"/>
            <a:ext cx="8358246" cy="571504"/>
          </a:xfrm>
        </p:spPr>
        <p:txBody>
          <a:bodyPr/>
          <a:lstStyle/>
          <a:p>
            <a:pPr algn="ctr"/>
            <a:r>
              <a:rPr lang="uk-UA" dirty="0" smtClean="0"/>
              <a:t>Кафедра собору св. Петра в Римі.</a:t>
            </a:r>
            <a:endParaRPr lang="ru-RU" dirty="0"/>
          </a:p>
        </p:txBody>
      </p:sp>
      <p:pic>
        <p:nvPicPr>
          <p:cNvPr id="4" name="Рисунок 3" descr="600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642918"/>
            <a:ext cx="3643338" cy="5441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0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85794" cy="6858000"/>
          </a:xfrm>
          <a:prstGeom prst="rect">
            <a:avLst/>
          </a:prstGeom>
        </p:spPr>
      </p:pic>
      <p:pic>
        <p:nvPicPr>
          <p:cNvPr id="3" name="Рисунок 2" descr="8000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566" y="4071942"/>
            <a:ext cx="5139434" cy="2786058"/>
          </a:xfrm>
          <a:prstGeom prst="rect">
            <a:avLst/>
          </a:prstGeom>
        </p:spPr>
      </p:pic>
      <p:pic>
        <p:nvPicPr>
          <p:cNvPr id="4" name="Рисунок 3" descr="9000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486" y="0"/>
            <a:ext cx="5108514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4929222" cy="6858000"/>
          </a:xfrm>
        </p:spPr>
        <p:txBody>
          <a:bodyPr/>
          <a:lstStyle/>
          <a:p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28" y="3143248"/>
            <a:ext cx="3829048" cy="1000132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 smtClean="0"/>
              <a:t>Лоренцо </a:t>
            </a:r>
            <a:r>
              <a:rPr lang="uk-UA" dirty="0" err="1" smtClean="0"/>
              <a:t>Берніні</a:t>
            </a:r>
            <a:endParaRPr lang="uk-UA" dirty="0" smtClean="0"/>
          </a:p>
          <a:p>
            <a:pPr algn="ctr"/>
            <a:r>
              <a:rPr lang="uk-UA" dirty="0" smtClean="0"/>
              <a:t>Фонтан Чотирьох Рік на площі </a:t>
            </a:r>
            <a:r>
              <a:rPr lang="uk-UA" dirty="0" err="1" smtClean="0"/>
              <a:t>Навона</a:t>
            </a:r>
            <a:r>
              <a:rPr lang="uk-UA" dirty="0" smtClean="0"/>
              <a:t> в Римі</a:t>
            </a:r>
            <a:endParaRPr lang="ru-RU" dirty="0"/>
          </a:p>
        </p:txBody>
      </p:sp>
      <p:pic>
        <p:nvPicPr>
          <p:cNvPr id="5" name="Рисунок 4" descr="1000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49431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4143372" cy="6215106"/>
          </a:xfrm>
        </p:spPr>
        <p:txBody>
          <a:bodyPr/>
          <a:lstStyle/>
          <a:p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9124" y="2857496"/>
            <a:ext cx="4471990" cy="928694"/>
          </a:xfrm>
        </p:spPr>
        <p:txBody>
          <a:bodyPr/>
          <a:lstStyle/>
          <a:p>
            <a:pPr algn="ctr"/>
            <a:r>
              <a:rPr lang="uk-UA" dirty="0" smtClean="0"/>
              <a:t>Екстаз св. Терези</a:t>
            </a:r>
          </a:p>
          <a:p>
            <a:pPr algn="ctr"/>
            <a:r>
              <a:rPr lang="uk-UA" dirty="0" smtClean="0"/>
              <a:t>1645-1652</a:t>
            </a:r>
            <a:endParaRPr lang="ru-RU" dirty="0"/>
          </a:p>
        </p:txBody>
      </p:sp>
      <p:pic>
        <p:nvPicPr>
          <p:cNvPr id="5" name="Рисунок 4" descr="110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4142319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00628" cy="6858000"/>
          </a:xfrm>
        </p:spPr>
        <p:txBody>
          <a:bodyPr/>
          <a:lstStyle/>
          <a:p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28" y="2928934"/>
            <a:ext cx="4143372" cy="928694"/>
          </a:xfrm>
        </p:spPr>
        <p:txBody>
          <a:bodyPr/>
          <a:lstStyle/>
          <a:p>
            <a:pPr algn="ctr"/>
            <a:r>
              <a:rPr lang="uk-UA" dirty="0" smtClean="0"/>
              <a:t>Джованні Лоренцо </a:t>
            </a:r>
            <a:r>
              <a:rPr lang="uk-UA" dirty="0" err="1" smtClean="0"/>
              <a:t>Берніні</a:t>
            </a:r>
            <a:r>
              <a:rPr lang="uk-UA" dirty="0" smtClean="0"/>
              <a:t>.</a:t>
            </a:r>
          </a:p>
          <a:p>
            <a:pPr algn="ctr"/>
            <a:r>
              <a:rPr lang="uk-UA" dirty="0" smtClean="0"/>
              <a:t>Аполлон і </a:t>
            </a:r>
            <a:r>
              <a:rPr lang="uk-UA" dirty="0" err="1" smtClean="0"/>
              <a:t>Дафна</a:t>
            </a:r>
            <a:r>
              <a:rPr lang="uk-UA" dirty="0" smtClean="0"/>
              <a:t>. 1622-1625.</a:t>
            </a:r>
            <a:endParaRPr lang="ru-RU" dirty="0"/>
          </a:p>
        </p:txBody>
      </p:sp>
      <p:pic>
        <p:nvPicPr>
          <p:cNvPr id="5" name="Рисунок 4" descr="120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1857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286116" cy="6858000"/>
          </a:xfrm>
        </p:spPr>
        <p:txBody>
          <a:bodyPr/>
          <a:lstStyle/>
          <a:p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00430" y="2714620"/>
            <a:ext cx="5400684" cy="928694"/>
          </a:xfrm>
        </p:spPr>
        <p:txBody>
          <a:bodyPr/>
          <a:lstStyle/>
          <a:p>
            <a:pPr algn="ctr"/>
            <a:r>
              <a:rPr lang="uk-UA" dirty="0" smtClean="0"/>
              <a:t>Джованні Лоренцо </a:t>
            </a:r>
            <a:r>
              <a:rPr lang="uk-UA" dirty="0" err="1" smtClean="0"/>
              <a:t>Берніні</a:t>
            </a:r>
            <a:r>
              <a:rPr lang="uk-UA" dirty="0" smtClean="0"/>
              <a:t>.</a:t>
            </a:r>
          </a:p>
          <a:p>
            <a:pPr algn="ctr"/>
            <a:r>
              <a:rPr lang="uk-UA" dirty="0" smtClean="0"/>
              <a:t>Викрадення </a:t>
            </a:r>
            <a:r>
              <a:rPr lang="uk-UA" dirty="0" err="1" smtClean="0"/>
              <a:t>Прозерпіни</a:t>
            </a:r>
            <a:r>
              <a:rPr lang="uk-UA" dirty="0" smtClean="0"/>
              <a:t>. 1620.</a:t>
            </a:r>
            <a:endParaRPr lang="ru-RU" dirty="0"/>
          </a:p>
        </p:txBody>
      </p:sp>
      <p:pic>
        <p:nvPicPr>
          <p:cNvPr id="5" name="Рисунок 4" descr="130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859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4714876" cy="6215106"/>
          </a:xfrm>
        </p:spPr>
        <p:txBody>
          <a:bodyPr/>
          <a:lstStyle/>
          <a:p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4" y="2571744"/>
            <a:ext cx="3900486" cy="92869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dirty="0" smtClean="0"/>
              <a:t>Джованні Лоренцо </a:t>
            </a:r>
            <a:r>
              <a:rPr lang="uk-UA" dirty="0" err="1" smtClean="0"/>
              <a:t>Берніні</a:t>
            </a:r>
            <a:r>
              <a:rPr lang="uk-UA" dirty="0" smtClean="0"/>
              <a:t>.</a:t>
            </a:r>
          </a:p>
          <a:p>
            <a:pPr algn="ctr"/>
            <a:r>
              <a:rPr lang="uk-UA" dirty="0" smtClean="0"/>
              <a:t>Портрет кардинала </a:t>
            </a:r>
            <a:r>
              <a:rPr lang="uk-UA" dirty="0" err="1" smtClean="0"/>
              <a:t>Шипіоне</a:t>
            </a:r>
            <a:r>
              <a:rPr lang="uk-UA" dirty="0" smtClean="0"/>
              <a:t> </a:t>
            </a:r>
            <a:r>
              <a:rPr lang="uk-UA" dirty="0" err="1" smtClean="0"/>
              <a:t>Боргезе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Рисунок 4" descr="140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4697896" cy="6261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471490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Бароко як художній стиль охоплює близько двох століть.</a:t>
            </a:r>
            <a:br>
              <a:rPr lang="uk-UA" sz="4000" dirty="0" smtClean="0">
                <a:solidFill>
                  <a:srgbClr val="FF0000"/>
                </a:solidFill>
              </a:rPr>
            </a:br>
            <a:r>
              <a:rPr lang="uk-UA" sz="4000" dirty="0" smtClean="0">
                <a:solidFill>
                  <a:srgbClr val="FF0000"/>
                </a:solidFill>
              </a:rPr>
              <a:t>Естетизація примарності, ілюзій, матеріального світу, крайній містицизм, підвищена екзальтація вимагали відповідних художніх форм, які були знайдені в новому стилі.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6297634"/>
          </a:xfrm>
        </p:spPr>
        <p:txBody>
          <a:bodyPr/>
          <a:lstStyle/>
          <a:p>
            <a:pPr algn="ctr"/>
            <a:r>
              <a:rPr lang="uk-UA" dirty="0" smtClean="0"/>
              <a:t>Бароко – від лат. дивний, чудний чи з португальської «перлина неправильної, чудної форми».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Виник цей стиль в кінці 16 ст. в Римі, який на той момент був художньою столицею Європи.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6154758"/>
          </a:xfrm>
        </p:spPr>
        <p:txBody>
          <a:bodyPr/>
          <a:lstStyle/>
          <a:p>
            <a:pPr algn="ctr"/>
            <a:r>
              <a:rPr lang="uk-UA" dirty="0" smtClean="0"/>
              <a:t>Стиль зародився в результаті католицької контрреформації.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Бароко властиві контрастність, напруженість, динамічність образів, афектація, прагнення до величності і пишності, до поєднання реальності з ілюзією, до злиття мистецтв.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59404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Провідна роль в Італійському бароко належить архітектурі. Для архітектури характерний просторовий розмах, злитність, плинність складних, зазвичай криволінійних форм. Створюються монументальні ансамблі.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296974"/>
          </a:xfrm>
        </p:spPr>
        <p:txBody>
          <a:bodyPr>
            <a:normAutofit/>
          </a:bodyPr>
          <a:lstStyle/>
          <a:p>
            <a:pPr algn="ctr"/>
            <a:r>
              <a:rPr lang="uk-UA" sz="1600" dirty="0" smtClean="0"/>
              <a:t>Основоположник стилю зрілого бароко – Лоренцо </a:t>
            </a:r>
            <a:r>
              <a:rPr lang="uk-UA" sz="1600" dirty="0" err="1" smtClean="0"/>
              <a:t>Берніні</a:t>
            </a:r>
            <a:r>
              <a:rPr lang="uk-UA" sz="1600" dirty="0" smtClean="0"/>
              <a:t> (</a:t>
            </a:r>
            <a:r>
              <a:rPr lang="uk-UA" sz="1600" dirty="0" smtClean="0"/>
              <a:t>1598-1680 рр.). Динамізм </a:t>
            </a:r>
            <a:r>
              <a:rPr lang="uk-UA" sz="1600" dirty="0" smtClean="0"/>
              <a:t>архітектурних </a:t>
            </a:r>
            <a:r>
              <a:rPr lang="uk-UA" sz="1600" dirty="0" smtClean="0"/>
              <a:t>мас і простору. Ансамбль простору св. Петра в Римі.</a:t>
            </a:r>
            <a:endParaRPr lang="ru-RU" sz="1600" dirty="0"/>
          </a:p>
        </p:txBody>
      </p:sp>
      <p:pic>
        <p:nvPicPr>
          <p:cNvPr id="4" name="Содержимое 3" descr="10000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955" y="1774825"/>
            <a:ext cx="3478090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Лоренцо </a:t>
            </a:r>
            <a:r>
              <a:rPr lang="uk-UA" dirty="0" err="1" smtClean="0"/>
              <a:t>Берніні</a:t>
            </a:r>
            <a:endParaRPr lang="ru-RU" dirty="0"/>
          </a:p>
        </p:txBody>
      </p:sp>
      <p:pic>
        <p:nvPicPr>
          <p:cNvPr id="5" name="Рисунок 4" descr="2000000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101" r="810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Ансамбль площі св. Петра в Римі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Лоренцо </a:t>
            </a:r>
            <a:r>
              <a:rPr lang="uk-UA" dirty="0" err="1" smtClean="0"/>
              <a:t>Берніні</a:t>
            </a:r>
            <a:endParaRPr lang="ru-RU" dirty="0"/>
          </a:p>
        </p:txBody>
      </p:sp>
      <p:pic>
        <p:nvPicPr>
          <p:cNvPr id="5" name="Рисунок 4" descr="3000000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393" r="1139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7715304" cy="4786346"/>
          </a:xfrm>
        </p:spPr>
        <p:txBody>
          <a:bodyPr/>
          <a:lstStyle/>
          <a:p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5643578"/>
            <a:ext cx="8115328" cy="928694"/>
          </a:xfrm>
        </p:spPr>
        <p:txBody>
          <a:bodyPr/>
          <a:lstStyle/>
          <a:p>
            <a:pPr algn="ctr"/>
            <a:r>
              <a:rPr lang="uk-UA" dirty="0" smtClean="0"/>
              <a:t>Собор св. Петра в Римі. Арх. Д. </a:t>
            </a:r>
            <a:r>
              <a:rPr lang="uk-UA" dirty="0" err="1" smtClean="0"/>
              <a:t>Браманте</a:t>
            </a:r>
            <a:r>
              <a:rPr lang="uk-UA" dirty="0" smtClean="0"/>
              <a:t>, Мікеланджело, Дж. </a:t>
            </a:r>
            <a:r>
              <a:rPr lang="uk-UA" dirty="0" err="1" smtClean="0"/>
              <a:t>делла</a:t>
            </a:r>
            <a:r>
              <a:rPr lang="uk-UA" dirty="0" smtClean="0"/>
              <a:t> Порта, Дж. </a:t>
            </a:r>
            <a:r>
              <a:rPr lang="uk-UA" dirty="0" err="1" smtClean="0"/>
              <a:t>Віньола</a:t>
            </a:r>
            <a:r>
              <a:rPr lang="uk-UA" dirty="0" smtClean="0"/>
              <a:t>, К. </a:t>
            </a:r>
            <a:r>
              <a:rPr lang="uk-UA" dirty="0" err="1" smtClean="0"/>
              <a:t>Мадерна</a:t>
            </a:r>
            <a:r>
              <a:rPr lang="uk-UA" dirty="0" smtClean="0"/>
              <a:t> тощо. 1506-1614 рр.</a:t>
            </a:r>
            <a:endParaRPr lang="ru-RU" dirty="0"/>
          </a:p>
        </p:txBody>
      </p:sp>
      <p:pic>
        <p:nvPicPr>
          <p:cNvPr id="4" name="Рисунок 3" descr="400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09600"/>
            <a:ext cx="7643866" cy="5050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571480"/>
            <a:ext cx="4857784" cy="50006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500702"/>
            <a:ext cx="8215370" cy="1168872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Королівські сходи Ватикану (Скала </a:t>
            </a:r>
            <a:r>
              <a:rPr lang="uk-UA" sz="2000" dirty="0" err="1" smtClean="0"/>
              <a:t>Реджа</a:t>
            </a:r>
            <a:r>
              <a:rPr lang="uk-UA" sz="2000" dirty="0" smtClean="0"/>
              <a:t>). 1666 р.</a:t>
            </a:r>
          </a:p>
          <a:p>
            <a:r>
              <a:rPr lang="uk-UA" sz="2000" dirty="0" smtClean="0"/>
              <a:t>Використовував закони перспективи для візуального збільшення сходів і світлового ефекту.</a:t>
            </a:r>
            <a:endParaRPr lang="ru-RU" sz="2000" dirty="0"/>
          </a:p>
        </p:txBody>
      </p:sp>
      <p:pic>
        <p:nvPicPr>
          <p:cNvPr id="4" name="Рисунок 3" descr="500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564" y="0"/>
            <a:ext cx="4888872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109</TotalTime>
  <Words>191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Городская</vt:lpstr>
      <vt:lpstr>Апекс</vt:lpstr>
      <vt:lpstr>Модульная</vt:lpstr>
      <vt:lpstr>Бумажная</vt:lpstr>
      <vt:lpstr>1_Апекс</vt:lpstr>
      <vt:lpstr>Мистецтво БАРОКО</vt:lpstr>
      <vt:lpstr>Бароко – від лат. дивний, чудний чи з португальської «перлина неправильної, чудної форми». Виник цей стиль в кінці 16 ст. в Римі, який на той момент був художньою столицею Європи.</vt:lpstr>
      <vt:lpstr>Стиль зародився в результаті католицької контрреформації. Бароко властиві контрастність, напруженість, динамічність образів, афектація, прагнення до величності і пишності, до поєднання реальності з ілюзією, до злиття мистецтв.</vt:lpstr>
      <vt:lpstr> Провідна роль в Італійському бароко належить архітектурі. Для архітектури характерний просторовий розмах, злитність, плинність складних, зазвичай криволінійних форм. Створюються монументальні ансамблі. </vt:lpstr>
      <vt:lpstr>Основоположник стилю зрілого бароко – Лоренцо Берніні (1598-1680 рр.). Динамізм архітектурних мас і простору. Ансамбль простору св. Петра в Римі.</vt:lpstr>
      <vt:lpstr>Лоренцо Берніні</vt:lpstr>
      <vt:lpstr>Лоренцо Берніні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Бароко як художній стиль охоплює близько двох століть. Естетизація примарності, ілюзій, матеріального світу, крайній містицизм, підвищена екзальтація вимагали відповідних художніх форм, які були знайдені в новому стилі.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Мистецтво БАРОКО</dc:title>
  <dc:creator>Admin</dc:creator>
  <cp:lastModifiedBy>Natasha</cp:lastModifiedBy>
  <cp:revision>14</cp:revision>
  <dcterms:created xsi:type="dcterms:W3CDTF">2011-05-03T08:34:28Z</dcterms:created>
  <dcterms:modified xsi:type="dcterms:W3CDTF">2012-03-17T20:12:58Z</dcterms:modified>
</cp:coreProperties>
</file>